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2"/>
  </p:sldMasterIdLst>
  <p:notesMasterIdLst>
    <p:notesMasterId r:id="rId11"/>
  </p:notesMasterIdLst>
  <p:handoutMasterIdLst>
    <p:handoutMasterId r:id="rId12"/>
  </p:handoutMasterIdLst>
  <p:sldIdLst>
    <p:sldId id="257" r:id="rId3"/>
    <p:sldId id="1690" r:id="rId4"/>
    <p:sldId id="1662" r:id="rId5"/>
    <p:sldId id="1696" r:id="rId6"/>
    <p:sldId id="1694" r:id="rId7"/>
    <p:sldId id="265" r:id="rId8"/>
    <p:sldId id="261" r:id="rId9"/>
    <p:sldId id="260" r:id="rId1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70" autoAdjust="0"/>
    <p:restoredTop sz="63915" autoAdjust="0"/>
  </p:normalViewPr>
  <p:slideViewPr>
    <p:cSldViewPr snapToGrid="0">
      <p:cViewPr varScale="1">
        <p:scale>
          <a:sx n="71" d="100"/>
          <a:sy n="71" d="100"/>
        </p:scale>
        <p:origin x="1824" y="72"/>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Master" Target="slideMasters/slideMaster1.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3/1/2021 7:00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3/1/2021 7:00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portal.azure.com/"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kern="1200" dirty="0">
                <a:solidFill>
                  <a:schemeClr val="tx1"/>
                </a:solidFill>
                <a:effectLst/>
                <a:latin typeface="Segoe UI Light" pitchFamily="34" charset="0"/>
                <a:ea typeface="+mn-ea"/>
                <a:cs typeface="+mn-cs"/>
              </a:rPr>
              <a:t>In this unit, you'll learn how you can track changes to entities in a collection over time without writing code to detect which items have changed. This capability is provided as part of the *delta query* feature in Microsoft Graph.</a:t>
            </a:r>
          </a:p>
          <a:p>
            <a:endParaRPr lang="en-US" sz="900" b="0" kern="1200" dirty="0">
              <a:solidFill>
                <a:schemeClr val="tx1"/>
              </a:solidFill>
              <a:effectLst/>
              <a:latin typeface="Segoe UI Light" pitchFamily="34" charset="0"/>
              <a:ea typeface="+mn-ea"/>
              <a:cs typeface="+mn-cs"/>
            </a:endParaRP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3/1/2021 7:00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kern="1200" dirty="0">
                <a:solidFill>
                  <a:schemeClr val="tx1"/>
                </a:solidFill>
                <a:effectLst/>
                <a:latin typeface="Segoe UI Light" pitchFamily="34" charset="0"/>
                <a:ea typeface="+mn-ea"/>
                <a:cs typeface="+mn-cs"/>
              </a:rPr>
              <a:t>The Microsoft 365 developer vision focuses on the user's experience and their data and as a developer you can bring your application into the user experience with over 1.2 billion users of office worldwide. This is a huge opportunity to provide a window into your application and to enable users to connect into their data and add intelligence to your application.</a:t>
            </a:r>
          </a:p>
          <a:p>
            <a:endParaRPr lang="en-US" dirty="0"/>
          </a:p>
          <a:p>
            <a:r>
              <a:rPr lang="en-US" dirty="0"/>
              <a:t>There are currently over 850 million events created each month and a total of over 400 petabytes of data stored in the service that can add value for your users.</a:t>
            </a:r>
          </a:p>
          <a:p>
            <a:endParaRPr lang="en-US" dirty="0"/>
          </a:p>
          <a:p>
            <a:r>
              <a:rPr lang="en-US" dirty="0"/>
              <a:t>The Microsoft Graph is the gateway to your data in the Microsoft cloud.</a:t>
            </a:r>
          </a:p>
          <a:p>
            <a:endParaRPr lang="en-US" dirty="0"/>
          </a:p>
          <a:p>
            <a:r>
              <a:rPr lang="en-US" dirty="0"/>
              <a:t>The Microsoft cloud includes multiple services and data types that we can take advantage of from Office 365, and it's all considered part of the Microsoft 365 platform.</a:t>
            </a:r>
          </a:p>
          <a:p>
            <a:endParaRPr lang="en-US" dirty="0"/>
          </a:p>
          <a:p>
            <a:r>
              <a:rPr lang="en-US" dirty="0"/>
              <a:t>Developers can integrate the signed-in user's email, calendar, contacts, and tasks into custom apps. We can work with content in SharePoint sites, files in OneDrive, channels and content within Microsoft Teams, and users in Azure Active Directory (Azure AD).</a:t>
            </a:r>
          </a:p>
          <a:p>
            <a:endParaRPr lang="en-US" dirty="0"/>
          </a:p>
          <a:p>
            <a:r>
              <a:rPr lang="en-US" dirty="0"/>
              <a:t>There are many different services that developers can take advantage of in their custom apps. Many of these services have their own APIs developers can interact with.</a:t>
            </a:r>
          </a:p>
          <a:p>
            <a:endParaRPr lang="en-US" dirty="0"/>
          </a:p>
          <a:p>
            <a:r>
              <a:rPr lang="en-US" dirty="0"/>
              <a:t>One of the benefits of Microsoft Graph is that it serves as a proxy endpoint to all of these other services. Microsoft Graph encompass things such as Office 365, Windows 10 enterprise mobility and security (EMS), and it brings all of these different services under one unified endpoint: **</a:t>
            </a:r>
            <a:r>
              <a:rPr lang="en-US" dirty="0" err="1"/>
              <a:t>graph.microsoft.com</a:t>
            </a:r>
            <a:r>
              <a:rPr lang="en-US" dirty="0"/>
              <a:t>**.</a:t>
            </a:r>
          </a:p>
          <a:p>
            <a:endParaRPr lang="en-US" dirty="0"/>
          </a:p>
          <a:p>
            <a:r>
              <a:rPr lang="en-US" dirty="0"/>
              <a:t>The advantage to using Microsoft Graph is that it allows developers to just have a single endpoint, a resource, which means you're only going to need a single access token authenticate the different services. Each service still has its own individual permissions so that everything is still secured in an individual way. A single endpoint makes it easier for developers to build applications.</a:t>
            </a:r>
          </a:p>
          <a:p>
            <a:endParaRPr lang="en-US" dirty="0"/>
          </a:p>
          <a:p>
            <a:r>
              <a:rPr lang="en-US" dirty="0"/>
              <a:t>Microsoft Graph also enables easy navigation of entities and the relationships between entities. While there are many different Microsoft 365 services such as OneDrive for files, or Outlook for contacts and calendars, these different entities are related to each other. These relationships are in Microsoft Graph, which makes it easy to navigate from one entity to another, even if it crosses different underlying endpoints.</a:t>
            </a:r>
          </a:p>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3/2/2021</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12925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custom applications have a need to track and replicate changes between two systems. For example, updates to user information in the master Azure AD directory for an organization, such as office addresses, manager, and contact phone numbers need to be recorded in time reporting systems or other back-office platforms. One way developers can monitor a source system for changes is by polling the system to detect changes.</a:t>
            </a:r>
          </a:p>
          <a:p>
            <a:endParaRPr lang="en-US" dirty="0"/>
          </a:p>
          <a:p>
            <a:r>
              <a:rPr lang="en-US" dirty="0"/>
              <a:t>As you learned in a previous unit, an alternative to the polling pattern, developers can leverage change notifications in Microsoft Graph to be notified when entities change. While this addresses one part of the problem, what happens in the case where a the webhook </a:t>
            </a:r>
            <a:r>
              <a:rPr lang="en-US" dirty="0" err="1"/>
              <a:t>notificationUrl</a:t>
            </a:r>
            <a:r>
              <a:rPr lang="en-US" dirty="0"/>
              <a:t> is unreachable for some reason? In this case, your application may miss changes to entities. In addition, what happens if in cases where the application can not cope with the high number of changes especially in multi tenant scenarios due to lack of resources.</a:t>
            </a:r>
          </a:p>
          <a:p>
            <a:endParaRPr lang="en-US" dirty="0"/>
          </a:p>
          <a:p>
            <a:r>
              <a:rPr lang="en-US" dirty="0"/>
              <a:t>There's another option that developers can leverage for such scenarios in Microsoft Graph. Setting up an Azure event hub and creating a subscription that sends notifications to the event hub solves the problem. You can create an event hub listener related with your subscription. </a:t>
            </a:r>
          </a:p>
          <a:p>
            <a:endParaRPr lang="en-US" dirty="0"/>
          </a:p>
          <a:p>
            <a:endParaRPr lang="en-US" dirty="0"/>
          </a:p>
          <a:p>
            <a:r>
              <a:rPr lang="en-US" dirty="0"/>
              <a:t>Microsoft Graph will send all changes to your resource to the Azure Event hub. Your azure event hub listener can then get the change notifications.</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3/1/2021 7:00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4146457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a couple of different example notifications scenarios.</a:t>
            </a:r>
          </a:p>
          <a:p>
            <a:endParaRPr lang="en-US" dirty="0"/>
          </a:p>
          <a:p>
            <a:r>
              <a:rPr lang="en-US" sz="900" b="0" kern="1200" dirty="0">
                <a:solidFill>
                  <a:schemeClr val="tx1"/>
                </a:solidFill>
                <a:effectLst/>
                <a:latin typeface="Segoe UI Light" pitchFamily="34" charset="0"/>
                <a:ea typeface="+mn-ea"/>
                <a:cs typeface="+mn-cs"/>
              </a:rPr>
              <a:t>When an email is received, you want to translate it from its native language to another language and make it easier for the consumer to read that email.</a:t>
            </a:r>
          </a:p>
          <a:p>
            <a:br>
              <a:rPr lang="en-US" sz="900" b="0" kern="1200" dirty="0">
                <a:solidFill>
                  <a:schemeClr val="tx1"/>
                </a:solidFill>
                <a:effectLst/>
                <a:latin typeface="Segoe UI Light" pitchFamily="34" charset="0"/>
                <a:ea typeface="+mn-ea"/>
                <a:cs typeface="+mn-cs"/>
              </a:rPr>
            </a:br>
            <a:r>
              <a:rPr lang="en-US" sz="900" b="0" kern="1200" dirty="0">
                <a:solidFill>
                  <a:schemeClr val="tx1"/>
                </a:solidFill>
                <a:effectLst/>
                <a:latin typeface="Segoe UI Light" pitchFamily="34" charset="0"/>
                <a:ea typeface="+mn-ea"/>
                <a:cs typeface="+mn-cs"/>
              </a:rPr>
              <a:t>When a new user is added to your organization, you want to automatically create an account for that user in your corporate third-party time tracking system and send them an email alerting them that their new account has been set up.  </a:t>
            </a:r>
          </a:p>
          <a:p>
            <a:br>
              <a:rPr lang="en-US" sz="900" b="0" kern="1200" dirty="0">
                <a:solidFill>
                  <a:schemeClr val="tx1"/>
                </a:solidFill>
                <a:effectLst/>
                <a:latin typeface="Segoe UI Light" pitchFamily="34" charset="0"/>
                <a:ea typeface="+mn-ea"/>
                <a:cs typeface="+mn-cs"/>
              </a:rPr>
            </a:br>
            <a:r>
              <a:rPr lang="en-US" sz="900" b="0" kern="1200" dirty="0">
                <a:solidFill>
                  <a:schemeClr val="tx1"/>
                </a:solidFill>
                <a:effectLst/>
                <a:latin typeface="Segoe UI Light" pitchFamily="34" charset="0"/>
                <a:ea typeface="+mn-ea"/>
                <a:cs typeface="+mn-cs"/>
              </a:rPr>
              <a:t>How would you implement these scenarios with change notifications?</a:t>
            </a:r>
          </a:p>
          <a:p>
            <a:endParaRPr lang="en-US" dirty="0"/>
          </a:p>
          <a:p>
            <a:r>
              <a:rPr lang="en-US" sz="900" b="0" kern="1200" dirty="0">
                <a:solidFill>
                  <a:schemeClr val="tx1"/>
                </a:solidFill>
                <a:effectLst/>
                <a:latin typeface="Segoe UI Light" pitchFamily="34" charset="0"/>
                <a:ea typeface="+mn-ea"/>
                <a:cs typeface="+mn-cs"/>
              </a:rPr>
              <a:t>You first need to create an app that will host a web API to listen for notifications. This will be the component that will not only trigger the request to create the subscription, but it will also manage subscription renewals and receive and respond to notifications received from Microsoft Graph.</a:t>
            </a:r>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3/2/2021 1:38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27280226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dirty="0"/>
              <a:t>Creating The Azure event hub</a:t>
            </a:r>
          </a:p>
          <a:p>
            <a:endParaRPr lang="en-US" dirty="0"/>
          </a:p>
          <a:p>
            <a:pPr algn="l"/>
            <a:r>
              <a:rPr lang="en-US" b="0" i="0" dirty="0">
                <a:solidFill>
                  <a:srgbClr val="171717"/>
                </a:solidFill>
                <a:effectLst/>
                <a:latin typeface="Segoe UI" panose="020B0502040204020203" pitchFamily="34" charset="0"/>
              </a:rPr>
              <a:t>Steps:</a:t>
            </a:r>
          </a:p>
          <a:p>
            <a:pPr algn="l">
              <a:buFont typeface="+mj-lt"/>
              <a:buAutoNum type="arabicPeriod"/>
            </a:pPr>
            <a:r>
              <a:rPr lang="en-US" b="0" i="0" dirty="0">
                <a:solidFill>
                  <a:srgbClr val="171717"/>
                </a:solidFill>
                <a:effectLst/>
                <a:latin typeface="Segoe UI" panose="020B0502040204020203" pitchFamily="34" charset="0"/>
              </a:rPr>
              <a:t> Open a browser to the </a:t>
            </a:r>
            <a:r>
              <a:rPr lang="en-US" b="0" i="0" u="none" strike="noStrike" dirty="0">
                <a:solidFill>
                  <a:srgbClr val="171717"/>
                </a:solidFill>
                <a:effectLst/>
                <a:latin typeface="Segoe UI" panose="020B0502040204020203" pitchFamily="34" charset="0"/>
                <a:hlinkClick r:id="rId3"/>
              </a:rPr>
              <a:t>Azure Portal</a:t>
            </a:r>
            <a:r>
              <a:rPr lang="en-US" b="0" i="0" dirty="0">
                <a:solidFill>
                  <a:srgbClr val="171717"/>
                </a:solidFill>
                <a:effectLst/>
                <a:latin typeface="Segoe UI" panose="020B0502040204020203" pitchFamily="34" charset="0"/>
              </a:rPr>
              <a:t>.</a:t>
            </a:r>
          </a:p>
          <a:p>
            <a:pPr algn="l">
              <a:buFont typeface="+mj-lt"/>
              <a:buAutoNum type="arabicPeriod"/>
            </a:pPr>
            <a:r>
              <a:rPr lang="en-US" b="0" i="0" dirty="0">
                <a:solidFill>
                  <a:srgbClr val="171717"/>
                </a:solidFill>
                <a:effectLst/>
                <a:latin typeface="Segoe UI" panose="020B0502040204020203" pitchFamily="34" charset="0"/>
              </a:rPr>
              <a:t> Select </a:t>
            </a:r>
            <a:r>
              <a:rPr lang="en-US" b="1" i="0" dirty="0">
                <a:solidFill>
                  <a:srgbClr val="171717"/>
                </a:solidFill>
                <a:effectLst/>
                <a:latin typeface="Segoe UI" panose="020B0502040204020203" pitchFamily="34" charset="0"/>
              </a:rPr>
              <a:t>Create a resource</a:t>
            </a:r>
            <a:r>
              <a:rPr lang="en-US" b="0" i="0" dirty="0">
                <a:solidFill>
                  <a:srgbClr val="171717"/>
                </a:solidFill>
                <a:effectLst/>
                <a:latin typeface="Segoe UI" panose="020B0502040204020203" pitchFamily="34" charset="0"/>
              </a:rPr>
              <a:t>.</a:t>
            </a:r>
          </a:p>
          <a:p>
            <a:pPr algn="l">
              <a:buFont typeface="+mj-lt"/>
              <a:buAutoNum type="arabicPeriod"/>
            </a:pPr>
            <a:r>
              <a:rPr lang="en-US" b="0" i="0" dirty="0">
                <a:solidFill>
                  <a:srgbClr val="171717"/>
                </a:solidFill>
                <a:effectLst/>
                <a:latin typeface="Segoe UI" panose="020B0502040204020203" pitchFamily="34" charset="0"/>
              </a:rPr>
              <a:t> Type </a:t>
            </a:r>
            <a:r>
              <a:rPr lang="en-US" b="1" i="0" dirty="0">
                <a:solidFill>
                  <a:srgbClr val="171717"/>
                </a:solidFill>
                <a:effectLst/>
                <a:latin typeface="Segoe UI" panose="020B0502040204020203" pitchFamily="34" charset="0"/>
              </a:rPr>
              <a:t>Event Hubs</a:t>
            </a:r>
            <a:r>
              <a:rPr lang="en-US" b="0" i="0" dirty="0">
                <a:solidFill>
                  <a:srgbClr val="171717"/>
                </a:solidFill>
                <a:effectLst/>
                <a:latin typeface="Segoe UI" panose="020B0502040204020203" pitchFamily="34" charset="0"/>
              </a:rPr>
              <a:t> in the search bar.</a:t>
            </a:r>
          </a:p>
          <a:p>
            <a:pPr algn="l">
              <a:buFont typeface="+mj-lt"/>
              <a:buAutoNum type="arabicPeriod"/>
            </a:pPr>
            <a:r>
              <a:rPr lang="en-US" b="0" i="0" dirty="0">
                <a:solidFill>
                  <a:srgbClr val="171717"/>
                </a:solidFill>
                <a:effectLst/>
                <a:latin typeface="Segoe UI" panose="020B0502040204020203" pitchFamily="34" charset="0"/>
              </a:rPr>
              <a:t> Select the </a:t>
            </a:r>
            <a:r>
              <a:rPr lang="en-US" b="1" i="0" dirty="0">
                <a:solidFill>
                  <a:srgbClr val="171717"/>
                </a:solidFill>
                <a:effectLst/>
                <a:latin typeface="Segoe UI" panose="020B0502040204020203" pitchFamily="34" charset="0"/>
              </a:rPr>
              <a:t>Event Hubs</a:t>
            </a:r>
            <a:r>
              <a:rPr lang="en-US" b="0" i="0" dirty="0">
                <a:solidFill>
                  <a:srgbClr val="171717"/>
                </a:solidFill>
                <a:effectLst/>
                <a:latin typeface="Segoe UI" panose="020B0502040204020203" pitchFamily="34" charset="0"/>
              </a:rPr>
              <a:t> suggestion. The Event Hubs creation page will load.</a:t>
            </a:r>
          </a:p>
          <a:p>
            <a:pPr algn="l">
              <a:buFont typeface="+mj-lt"/>
              <a:buAutoNum type="arabicPeriod"/>
            </a:pPr>
            <a:r>
              <a:rPr lang="en-US" b="0" i="0" dirty="0">
                <a:solidFill>
                  <a:srgbClr val="171717"/>
                </a:solidFill>
                <a:effectLst/>
                <a:latin typeface="Segoe UI" panose="020B0502040204020203" pitchFamily="34" charset="0"/>
              </a:rPr>
              <a:t> On the Event Hubs creation page, click </a:t>
            </a:r>
            <a:r>
              <a:rPr lang="en-US" b="1" i="0" dirty="0">
                <a:solidFill>
                  <a:srgbClr val="171717"/>
                </a:solidFill>
                <a:effectLst/>
                <a:latin typeface="Segoe UI" panose="020B0502040204020203" pitchFamily="34" charset="0"/>
              </a:rPr>
              <a:t>Create</a:t>
            </a:r>
            <a:r>
              <a:rPr lang="en-US" b="0" i="0" dirty="0">
                <a:solidFill>
                  <a:srgbClr val="171717"/>
                </a:solidFill>
                <a:effectLst/>
                <a:latin typeface="Segoe UI" panose="020B0502040204020203" pitchFamily="34" charset="0"/>
              </a:rPr>
              <a:t>.</a:t>
            </a:r>
          </a:p>
          <a:p>
            <a:pPr algn="l">
              <a:buFont typeface="+mj-lt"/>
              <a:buAutoNum type="arabicPeriod"/>
            </a:pPr>
            <a:r>
              <a:rPr lang="en-US" b="0" i="0" dirty="0">
                <a:solidFill>
                  <a:srgbClr val="171717"/>
                </a:solidFill>
                <a:effectLst/>
                <a:latin typeface="Segoe UI" panose="020B0502040204020203" pitchFamily="34" charset="0"/>
              </a:rPr>
              <a:t> Fill in the Event Hubs namespace creation details, and then click </a:t>
            </a:r>
            <a:r>
              <a:rPr lang="en-US" b="1" i="0" dirty="0">
                <a:solidFill>
                  <a:srgbClr val="171717"/>
                </a:solidFill>
                <a:effectLst/>
                <a:latin typeface="Segoe UI" panose="020B0502040204020203" pitchFamily="34" charset="0"/>
              </a:rPr>
              <a:t>Create</a:t>
            </a:r>
            <a:r>
              <a:rPr lang="en-US" b="0" i="0" dirty="0">
                <a:solidFill>
                  <a:srgbClr val="171717"/>
                </a:solidFill>
                <a:effectLst/>
                <a:latin typeface="Segoe UI" panose="020B0502040204020203" pitchFamily="34" charset="0"/>
              </a:rPr>
              <a:t>.</a:t>
            </a:r>
          </a:p>
          <a:p>
            <a:pPr algn="l">
              <a:buFont typeface="+mj-lt"/>
              <a:buAutoNum type="arabicPeriod"/>
            </a:pPr>
            <a:r>
              <a:rPr lang="en-US" b="0" i="0" dirty="0">
                <a:solidFill>
                  <a:srgbClr val="171717"/>
                </a:solidFill>
                <a:effectLst/>
                <a:latin typeface="Segoe UI" panose="020B0502040204020203" pitchFamily="34" charset="0"/>
              </a:rPr>
              <a:t> When the Event Hub namespace is provisioned, go to the page for the namespace.</a:t>
            </a:r>
          </a:p>
          <a:p>
            <a:pPr algn="l">
              <a:buFont typeface="+mj-lt"/>
              <a:buAutoNum type="arabicPeriod"/>
            </a:pPr>
            <a:r>
              <a:rPr lang="en-US" b="0" i="0" dirty="0">
                <a:solidFill>
                  <a:srgbClr val="171717"/>
                </a:solidFill>
                <a:effectLst/>
                <a:latin typeface="Segoe UI" panose="020B0502040204020203" pitchFamily="34" charset="0"/>
              </a:rPr>
              <a:t> Click </a:t>
            </a:r>
            <a:r>
              <a:rPr lang="en-US" b="1" i="0" dirty="0">
                <a:solidFill>
                  <a:srgbClr val="171717"/>
                </a:solidFill>
                <a:effectLst/>
                <a:latin typeface="Segoe UI" panose="020B0502040204020203" pitchFamily="34" charset="0"/>
              </a:rPr>
              <a:t>Event Hubs</a:t>
            </a:r>
            <a:r>
              <a:rPr lang="en-US" b="0" i="0" dirty="0">
                <a:solidFill>
                  <a:srgbClr val="171717"/>
                </a:solidFill>
                <a:effectLst/>
                <a:latin typeface="Segoe UI" panose="020B0502040204020203" pitchFamily="34" charset="0"/>
              </a:rPr>
              <a:t> and </a:t>
            </a:r>
            <a:r>
              <a:rPr lang="en-US" b="1" i="0" dirty="0">
                <a:solidFill>
                  <a:srgbClr val="171717"/>
                </a:solidFill>
                <a:effectLst/>
                <a:latin typeface="Segoe UI" panose="020B0502040204020203" pitchFamily="34" charset="0"/>
              </a:rPr>
              <a:t>+ Event Hub</a:t>
            </a:r>
            <a:r>
              <a:rPr lang="en-US" b="0" i="0" dirty="0">
                <a:solidFill>
                  <a:srgbClr val="171717"/>
                </a:solidFill>
                <a:effectLst/>
                <a:latin typeface="Segoe UI" panose="020B0502040204020203" pitchFamily="34" charset="0"/>
              </a:rPr>
              <a:t>.</a:t>
            </a:r>
          </a:p>
          <a:p>
            <a:pPr algn="l">
              <a:buFont typeface="+mj-lt"/>
              <a:buAutoNum type="arabicPeriod"/>
            </a:pPr>
            <a:r>
              <a:rPr lang="en-US" b="0" i="0" dirty="0">
                <a:solidFill>
                  <a:srgbClr val="171717"/>
                </a:solidFill>
                <a:effectLst/>
                <a:latin typeface="Segoe UI" panose="020B0502040204020203" pitchFamily="34" charset="0"/>
              </a:rPr>
              <a:t> Give a name to the new Event Hub, and click </a:t>
            </a:r>
            <a:r>
              <a:rPr lang="en-US" b="1" i="0" dirty="0">
                <a:solidFill>
                  <a:srgbClr val="171717"/>
                </a:solidFill>
                <a:effectLst/>
                <a:latin typeface="Segoe UI" panose="020B0502040204020203" pitchFamily="34" charset="0"/>
              </a:rPr>
              <a:t>Create</a:t>
            </a:r>
            <a:r>
              <a:rPr lang="en-US" b="0" i="0" dirty="0">
                <a:solidFill>
                  <a:srgbClr val="171717"/>
                </a:solidFill>
                <a:effectLst/>
                <a:latin typeface="Segoe UI" panose="020B0502040204020203" pitchFamily="34" charset="0"/>
              </a:rPr>
              <a:t>.</a:t>
            </a:r>
          </a:p>
          <a:p>
            <a:pPr algn="l">
              <a:buFont typeface="+mj-lt"/>
              <a:buAutoNum type="arabicPeriod"/>
            </a:pPr>
            <a:r>
              <a:rPr lang="en-US" b="0" i="0" dirty="0">
                <a:solidFill>
                  <a:srgbClr val="171717"/>
                </a:solidFill>
                <a:effectLst/>
                <a:latin typeface="Segoe UI" panose="020B0502040204020203" pitchFamily="34" charset="0"/>
              </a:rPr>
              <a:t> After the Event Hub has been created, click the name of the Event Hub, and then click </a:t>
            </a:r>
            <a:r>
              <a:rPr lang="en-US" b="1" i="0" dirty="0">
                <a:solidFill>
                  <a:srgbClr val="171717"/>
                </a:solidFill>
                <a:effectLst/>
                <a:latin typeface="Segoe UI" panose="020B0502040204020203" pitchFamily="34" charset="0"/>
              </a:rPr>
              <a:t>Shared access policies</a:t>
            </a:r>
            <a:r>
              <a:rPr lang="en-US" b="0" i="0" dirty="0">
                <a:solidFill>
                  <a:srgbClr val="171717"/>
                </a:solidFill>
                <a:effectLst/>
                <a:latin typeface="Segoe UI" panose="020B0502040204020203" pitchFamily="34" charset="0"/>
              </a:rPr>
              <a:t> and </a:t>
            </a:r>
            <a:r>
              <a:rPr lang="en-US" b="1" i="0" dirty="0">
                <a:solidFill>
                  <a:srgbClr val="171717"/>
                </a:solidFill>
                <a:effectLst/>
                <a:latin typeface="Segoe UI" panose="020B0502040204020203" pitchFamily="34" charset="0"/>
              </a:rPr>
              <a:t>+ Add</a:t>
            </a:r>
            <a:r>
              <a:rPr lang="en-US" b="0" i="0" dirty="0">
                <a:solidFill>
                  <a:srgbClr val="171717"/>
                </a:solidFill>
                <a:effectLst/>
                <a:latin typeface="Segoe UI" panose="020B0502040204020203" pitchFamily="34" charset="0"/>
              </a:rPr>
              <a:t> to add a new policy.</a:t>
            </a:r>
          </a:p>
          <a:p>
            <a:pPr algn="l">
              <a:buFont typeface="+mj-lt"/>
              <a:buAutoNum type="arabicPeriod"/>
            </a:pPr>
            <a:r>
              <a:rPr lang="en-US" b="0" i="0" dirty="0">
                <a:solidFill>
                  <a:srgbClr val="171717"/>
                </a:solidFill>
                <a:effectLst/>
                <a:latin typeface="Segoe UI" panose="020B0502040204020203" pitchFamily="34" charset="0"/>
              </a:rPr>
              <a:t> Give a name to the policy, check </a:t>
            </a:r>
            <a:r>
              <a:rPr lang="en-US" b="1" i="0" dirty="0">
                <a:solidFill>
                  <a:srgbClr val="171717"/>
                </a:solidFill>
                <a:effectLst/>
                <a:latin typeface="Segoe UI" panose="020B0502040204020203" pitchFamily="34" charset="0"/>
              </a:rPr>
              <a:t>Send</a:t>
            </a:r>
            <a:r>
              <a:rPr lang="en-US" b="0" i="0" dirty="0">
                <a:solidFill>
                  <a:srgbClr val="171717"/>
                </a:solidFill>
                <a:effectLst/>
                <a:latin typeface="Segoe UI" panose="020B0502040204020203" pitchFamily="34" charset="0"/>
              </a:rPr>
              <a:t>, and click </a:t>
            </a:r>
            <a:r>
              <a:rPr lang="en-US" b="1" i="0" dirty="0">
                <a:solidFill>
                  <a:srgbClr val="171717"/>
                </a:solidFill>
                <a:effectLst/>
                <a:latin typeface="Segoe UI" panose="020B0502040204020203" pitchFamily="34" charset="0"/>
              </a:rPr>
              <a:t>Create</a:t>
            </a:r>
            <a:r>
              <a:rPr lang="en-US" b="0" i="0" dirty="0">
                <a:solidFill>
                  <a:srgbClr val="171717"/>
                </a:solidFill>
                <a:effectLst/>
                <a:latin typeface="Segoe UI" panose="020B0502040204020203" pitchFamily="34" charset="0"/>
              </a:rPr>
              <a:t>.</a:t>
            </a:r>
          </a:p>
          <a:p>
            <a:pPr algn="l">
              <a:buFont typeface="+mj-lt"/>
              <a:buAutoNum type="arabicPeriod"/>
            </a:pPr>
            <a:r>
              <a:rPr lang="en-US" b="0" i="0" dirty="0">
                <a:solidFill>
                  <a:srgbClr val="171717"/>
                </a:solidFill>
                <a:effectLst/>
                <a:latin typeface="Segoe UI" panose="020B0502040204020203" pitchFamily="34" charset="0"/>
              </a:rPr>
              <a:t> After the policy has been created, click the name of the policy to open the details panel, and then copy the </a:t>
            </a:r>
            <a:r>
              <a:rPr lang="en-US" b="1" i="0" dirty="0">
                <a:solidFill>
                  <a:srgbClr val="171717"/>
                </a:solidFill>
                <a:effectLst/>
                <a:latin typeface="Segoe UI" panose="020B0502040204020203" pitchFamily="34" charset="0"/>
              </a:rPr>
              <a:t>Connection string-primary key</a:t>
            </a:r>
            <a:r>
              <a:rPr lang="en-US" b="0" i="0" dirty="0">
                <a:solidFill>
                  <a:srgbClr val="171717"/>
                </a:solidFill>
                <a:effectLst/>
                <a:latin typeface="Segoe UI" panose="020B0502040204020203" pitchFamily="34" charset="0"/>
              </a:rPr>
              <a:t> value. Write it down; you'll need it for the next step.</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3/2/2021 1:43 PM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33918653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3/1/2021 7:00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3/1/2021 7:00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3/1/2021 7:00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2379013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19.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6" y="2849880"/>
            <a:ext cx="7924720" cy="2015239"/>
          </a:xfrm>
        </p:spPr>
        <p:txBody>
          <a:bodyPr/>
          <a:lstStyle/>
          <a:p>
            <a:r>
              <a:rPr lang="en-US" dirty="0"/>
              <a:t>Get Change Notifications Through Azure Event Hubs</a:t>
            </a:r>
          </a:p>
        </p:txBody>
      </p:sp>
      <p:sp>
        <p:nvSpPr>
          <p:cNvPr id="5" name="Text Placeholder 4"/>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058B3-CB4A-424B-ADD1-96CAA62C74F8}"/>
              </a:ext>
            </a:extLst>
          </p:cNvPr>
          <p:cNvSpPr>
            <a:spLocks noGrp="1"/>
          </p:cNvSpPr>
          <p:nvPr>
            <p:ph type="title"/>
          </p:nvPr>
        </p:nvSpPr>
        <p:spPr/>
        <p:txBody>
          <a:bodyPr/>
          <a:lstStyle/>
          <a:p>
            <a:r>
              <a:rPr lang="en-US" dirty="0"/>
              <a:t>Microsoft 365 Platform</a:t>
            </a:r>
          </a:p>
        </p:txBody>
      </p:sp>
      <p:pic>
        <p:nvPicPr>
          <p:cNvPr id="389" name="Picture 388">
            <a:extLst>
              <a:ext uri="{FF2B5EF4-FFF2-40B4-BE49-F238E27FC236}">
                <a16:creationId xmlns:a16="http://schemas.microsoft.com/office/drawing/2014/main" id="{24C1D9FB-1413-41CC-B0FE-2638DBC83830}"/>
              </a:ext>
            </a:extLst>
          </p:cNvPr>
          <p:cNvPicPr>
            <a:picLocks noChangeAspect="1"/>
          </p:cNvPicPr>
          <p:nvPr/>
        </p:nvPicPr>
        <p:blipFill rotWithShape="1">
          <a:blip r:embed="rId3">
            <a:lum bright="70000" contrast="-70000"/>
          </a:blip>
          <a:srcRect l="29939" t="12869" b="5805"/>
          <a:stretch/>
        </p:blipFill>
        <p:spPr>
          <a:xfrm>
            <a:off x="4812975" y="5086404"/>
            <a:ext cx="2403013" cy="1241242"/>
          </a:xfrm>
          <a:prstGeom prst="rect">
            <a:avLst/>
          </a:prstGeom>
        </p:spPr>
      </p:pic>
      <p:pic>
        <p:nvPicPr>
          <p:cNvPr id="390" name="Picture 389">
            <a:extLst>
              <a:ext uri="{FF2B5EF4-FFF2-40B4-BE49-F238E27FC236}">
                <a16:creationId xmlns:a16="http://schemas.microsoft.com/office/drawing/2014/main" id="{6CFE1B31-958A-4675-A08F-76E2FBA0848D}"/>
              </a:ext>
            </a:extLst>
          </p:cNvPr>
          <p:cNvPicPr>
            <a:picLocks noChangeAspect="1"/>
          </p:cNvPicPr>
          <p:nvPr/>
        </p:nvPicPr>
        <p:blipFill rotWithShape="1">
          <a:blip r:embed="rId3">
            <a:lum bright="70000" contrast="-70000"/>
          </a:blip>
          <a:srcRect l="29939" t="12869" b="5805"/>
          <a:stretch/>
        </p:blipFill>
        <p:spPr>
          <a:xfrm>
            <a:off x="411609" y="5109453"/>
            <a:ext cx="2403013" cy="1241242"/>
          </a:xfrm>
          <a:prstGeom prst="rect">
            <a:avLst/>
          </a:prstGeom>
        </p:spPr>
      </p:pic>
      <p:pic>
        <p:nvPicPr>
          <p:cNvPr id="391" name="Picture 390">
            <a:extLst>
              <a:ext uri="{FF2B5EF4-FFF2-40B4-BE49-F238E27FC236}">
                <a16:creationId xmlns:a16="http://schemas.microsoft.com/office/drawing/2014/main" id="{EC1F23B5-860A-4C19-B1C3-1BE895D482BD}"/>
              </a:ext>
            </a:extLst>
          </p:cNvPr>
          <p:cNvPicPr>
            <a:picLocks noChangeAspect="1"/>
          </p:cNvPicPr>
          <p:nvPr/>
        </p:nvPicPr>
        <p:blipFill rotWithShape="1">
          <a:blip r:embed="rId3">
            <a:lum bright="70000" contrast="-70000"/>
          </a:blip>
          <a:srcRect l="29939" t="12869" b="5805"/>
          <a:stretch/>
        </p:blipFill>
        <p:spPr>
          <a:xfrm>
            <a:off x="6999903" y="5093201"/>
            <a:ext cx="2441968" cy="1241242"/>
          </a:xfrm>
          <a:prstGeom prst="rect">
            <a:avLst/>
          </a:prstGeom>
        </p:spPr>
      </p:pic>
      <p:pic>
        <p:nvPicPr>
          <p:cNvPr id="392" name="Picture 391">
            <a:extLst>
              <a:ext uri="{FF2B5EF4-FFF2-40B4-BE49-F238E27FC236}">
                <a16:creationId xmlns:a16="http://schemas.microsoft.com/office/drawing/2014/main" id="{3E427282-5BFB-4C8D-B373-F72A99294A3C}"/>
              </a:ext>
            </a:extLst>
          </p:cNvPr>
          <p:cNvPicPr>
            <a:picLocks noChangeAspect="1"/>
          </p:cNvPicPr>
          <p:nvPr/>
        </p:nvPicPr>
        <p:blipFill rotWithShape="1">
          <a:blip r:embed="rId3">
            <a:lum bright="70000" contrast="-70000"/>
          </a:blip>
          <a:srcRect l="29939" t="12869" b="5805"/>
          <a:stretch/>
        </p:blipFill>
        <p:spPr>
          <a:xfrm>
            <a:off x="9216991" y="5100009"/>
            <a:ext cx="2533381" cy="1241242"/>
          </a:xfrm>
          <a:prstGeom prst="rect">
            <a:avLst/>
          </a:prstGeom>
        </p:spPr>
      </p:pic>
      <p:sp>
        <p:nvSpPr>
          <p:cNvPr id="396" name="Rectangle 395">
            <a:extLst>
              <a:ext uri="{FF2B5EF4-FFF2-40B4-BE49-F238E27FC236}">
                <a16:creationId xmlns:a16="http://schemas.microsoft.com/office/drawing/2014/main" id="{B4B8B249-D569-44E9-88FC-364F6221EC60}"/>
              </a:ext>
            </a:extLst>
          </p:cNvPr>
          <p:cNvSpPr/>
          <p:nvPr/>
        </p:nvSpPr>
        <p:spPr>
          <a:xfrm>
            <a:off x="9119032" y="1277267"/>
            <a:ext cx="2631340" cy="3587818"/>
          </a:xfrm>
          <a:prstGeom prst="rect">
            <a:avLst/>
          </a:prstGeom>
          <a:solidFill>
            <a:schemeClr val="bg1"/>
          </a:solidFill>
          <a:ln w="15875">
            <a:solidFill>
              <a:schemeClr val="accent1"/>
            </a:solidFill>
          </a:ln>
        </p:spPr>
        <p:style>
          <a:lnRef idx="2">
            <a:schemeClr val="accent6">
              <a:shade val="50000"/>
            </a:schemeClr>
          </a:lnRef>
          <a:fillRef idx="1">
            <a:schemeClr val="accent6"/>
          </a:fillRef>
          <a:effectRef idx="0">
            <a:schemeClr val="accent6"/>
          </a:effectRef>
          <a:fontRef idx="minor">
            <a:schemeClr val="lt1"/>
          </a:fontRef>
        </p:style>
        <p:txBody>
          <a:bodyPr tIns="9144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web, device, </a:t>
            </a:r>
            <a:b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b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and service apps</a:t>
            </a:r>
          </a:p>
        </p:txBody>
      </p:sp>
      <p:sp>
        <p:nvSpPr>
          <p:cNvPr id="397" name="Rectangle 396">
            <a:extLst>
              <a:ext uri="{FF2B5EF4-FFF2-40B4-BE49-F238E27FC236}">
                <a16:creationId xmlns:a16="http://schemas.microsoft.com/office/drawing/2014/main" id="{9005F082-53A5-486D-A2C7-4987206D3EA3}"/>
              </a:ext>
            </a:extLst>
          </p:cNvPr>
          <p:cNvSpPr/>
          <p:nvPr/>
        </p:nvSpPr>
        <p:spPr>
          <a:xfrm>
            <a:off x="426689" y="1277595"/>
            <a:ext cx="8513969" cy="3587818"/>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D0D0D"/>
              </a:solidFill>
              <a:effectLst/>
              <a:uLnTx/>
              <a:uFillTx/>
              <a:latin typeface="Segoe UI Semibold" panose="020B0702040204020203" pitchFamily="34" charset="0"/>
              <a:ea typeface="+mn-ea"/>
              <a:cs typeface="Segoe UI Semibold" panose="020B0702040204020203" pitchFamily="34" charset="0"/>
            </a:endParaRPr>
          </a:p>
        </p:txBody>
      </p:sp>
      <p:sp>
        <p:nvSpPr>
          <p:cNvPr id="398" name="Rectangle 397">
            <a:extLst>
              <a:ext uri="{FF2B5EF4-FFF2-40B4-BE49-F238E27FC236}">
                <a16:creationId xmlns:a16="http://schemas.microsoft.com/office/drawing/2014/main" id="{32CDD411-6375-4C88-A76B-EC69EF064023}"/>
              </a:ext>
            </a:extLst>
          </p:cNvPr>
          <p:cNvSpPr/>
          <p:nvPr/>
        </p:nvSpPr>
        <p:spPr bwMode="auto">
          <a:xfrm>
            <a:off x="426688" y="1282927"/>
            <a:ext cx="8513969"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Extend Microsoft 365 experiences</a:t>
            </a:r>
          </a:p>
        </p:txBody>
      </p:sp>
      <p:sp>
        <p:nvSpPr>
          <p:cNvPr id="399" name="Rectangle 398">
            <a:extLst>
              <a:ext uri="{FF2B5EF4-FFF2-40B4-BE49-F238E27FC236}">
                <a16:creationId xmlns:a16="http://schemas.microsoft.com/office/drawing/2014/main" id="{89B426E4-38FB-419B-89E4-510569C59A12}"/>
              </a:ext>
            </a:extLst>
          </p:cNvPr>
          <p:cNvSpPr/>
          <p:nvPr/>
        </p:nvSpPr>
        <p:spPr>
          <a:xfrm>
            <a:off x="3565712" y="1288987"/>
            <a:ext cx="1627166" cy="458461"/>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endParaRPr>
          </a:p>
        </p:txBody>
      </p:sp>
      <p:sp>
        <p:nvSpPr>
          <p:cNvPr id="400" name="Rectangle 399">
            <a:extLst>
              <a:ext uri="{FF2B5EF4-FFF2-40B4-BE49-F238E27FC236}">
                <a16:creationId xmlns:a16="http://schemas.microsoft.com/office/drawing/2014/main" id="{C68733C3-A236-4C1D-A0F5-38D2853B3C7D}"/>
              </a:ext>
            </a:extLst>
          </p:cNvPr>
          <p:cNvSpPr/>
          <p:nvPr/>
        </p:nvSpPr>
        <p:spPr>
          <a:xfrm>
            <a:off x="426690" y="5086787"/>
            <a:ext cx="11338621" cy="1258116"/>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prstClr val="white"/>
                </a:solidFill>
                <a:effectLst/>
                <a:uLnTx/>
                <a:uFillTx/>
                <a:latin typeface="Calibri" panose="020F0502020204030204"/>
                <a:ea typeface="+mn-ea"/>
                <a:cs typeface="+mn-cs"/>
              </a:rPr>
              <a:t>1</a:t>
            </a:r>
          </a:p>
        </p:txBody>
      </p:sp>
      <p:sp>
        <p:nvSpPr>
          <p:cNvPr id="401" name="TextBox 400">
            <a:extLst>
              <a:ext uri="{FF2B5EF4-FFF2-40B4-BE49-F238E27FC236}">
                <a16:creationId xmlns:a16="http://schemas.microsoft.com/office/drawing/2014/main" id="{E10CE1AF-A06C-4CDF-8178-B6DCFFD6254C}"/>
              </a:ext>
            </a:extLst>
          </p:cNvPr>
          <p:cNvSpPr txBox="1"/>
          <p:nvPr/>
        </p:nvSpPr>
        <p:spPr>
          <a:xfrm>
            <a:off x="9033764" y="4291900"/>
            <a:ext cx="2648215" cy="489365"/>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Semibold"/>
                <a:ea typeface="+mn-ea"/>
                <a:cs typeface="+mn-cs"/>
              </a:rPr>
              <a:t>iOS/Android/Windows/Web</a:t>
            </a:r>
          </a:p>
        </p:txBody>
      </p:sp>
      <p:grpSp>
        <p:nvGrpSpPr>
          <p:cNvPr id="402" name="Group 401">
            <a:extLst>
              <a:ext uri="{FF2B5EF4-FFF2-40B4-BE49-F238E27FC236}">
                <a16:creationId xmlns:a16="http://schemas.microsoft.com/office/drawing/2014/main" id="{53C232C1-2AE4-4064-9BC3-4E10C0476211}"/>
              </a:ext>
            </a:extLst>
          </p:cNvPr>
          <p:cNvGrpSpPr/>
          <p:nvPr/>
        </p:nvGrpSpPr>
        <p:grpSpPr>
          <a:xfrm>
            <a:off x="554187" y="2229506"/>
            <a:ext cx="1506874" cy="2417642"/>
            <a:chOff x="554186" y="1954179"/>
            <a:chExt cx="1667341" cy="2660311"/>
          </a:xfrm>
        </p:grpSpPr>
        <p:sp>
          <p:nvSpPr>
            <p:cNvPr id="403" name="TextBox 402">
              <a:extLst>
                <a:ext uri="{FF2B5EF4-FFF2-40B4-BE49-F238E27FC236}">
                  <a16:creationId xmlns:a16="http://schemas.microsoft.com/office/drawing/2014/main" id="{D648BE0E-1363-4ABE-BB58-6534993BFD01}"/>
                </a:ext>
              </a:extLst>
            </p:cNvPr>
            <p:cNvSpPr txBox="1"/>
            <p:nvPr/>
          </p:nvSpPr>
          <p:spPr>
            <a:xfrm>
              <a:off x="554186" y="1954179"/>
              <a:ext cx="1667341" cy="489295"/>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Documents</a:t>
              </a:r>
            </a:p>
          </p:txBody>
        </p:sp>
        <p:sp>
          <p:nvSpPr>
            <p:cNvPr id="404" name="Freeform 124">
              <a:extLst>
                <a:ext uri="{FF2B5EF4-FFF2-40B4-BE49-F238E27FC236}">
                  <a16:creationId xmlns:a16="http://schemas.microsoft.com/office/drawing/2014/main" id="{609935B1-B0BF-4D28-A42B-1750DC1FA09B}"/>
                </a:ext>
              </a:extLst>
            </p:cNvPr>
            <p:cNvSpPr>
              <a:spLocks/>
            </p:cNvSpPr>
            <p:nvPr/>
          </p:nvSpPr>
          <p:spPr bwMode="auto">
            <a:xfrm>
              <a:off x="599550" y="2374286"/>
              <a:ext cx="1569400" cy="2240204"/>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05" name="Group 404">
              <a:extLst>
                <a:ext uri="{FF2B5EF4-FFF2-40B4-BE49-F238E27FC236}">
                  <a16:creationId xmlns:a16="http://schemas.microsoft.com/office/drawing/2014/main" id="{635C6488-22F5-4C61-B8C9-E175F0BF564D}"/>
                </a:ext>
              </a:extLst>
            </p:cNvPr>
            <p:cNvGrpSpPr/>
            <p:nvPr/>
          </p:nvGrpSpPr>
          <p:grpSpPr>
            <a:xfrm>
              <a:off x="1802614" y="2455210"/>
              <a:ext cx="178777" cy="51888"/>
              <a:chOff x="3519313" y="2455072"/>
              <a:chExt cx="178802" cy="51895"/>
            </a:xfrm>
          </p:grpSpPr>
          <p:cxnSp>
            <p:nvCxnSpPr>
              <p:cNvPr id="422" name="Straight Connector 421">
                <a:extLst>
                  <a:ext uri="{FF2B5EF4-FFF2-40B4-BE49-F238E27FC236}">
                    <a16:creationId xmlns:a16="http://schemas.microsoft.com/office/drawing/2014/main" id="{A2E323A5-C600-44A1-9182-B5B89624F713}"/>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3" name="Rectangle 422">
                <a:extLst>
                  <a:ext uri="{FF2B5EF4-FFF2-40B4-BE49-F238E27FC236}">
                    <a16:creationId xmlns:a16="http://schemas.microsoft.com/office/drawing/2014/main" id="{DAF0A70A-33C2-4CE5-B0B2-85ECB2F2304E}"/>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406" name="Straight Connector 405">
              <a:extLst>
                <a:ext uri="{FF2B5EF4-FFF2-40B4-BE49-F238E27FC236}">
                  <a16:creationId xmlns:a16="http://schemas.microsoft.com/office/drawing/2014/main" id="{7C723DD2-6FE7-44B3-88AA-406D8E1298CD}"/>
                </a:ext>
              </a:extLst>
            </p:cNvPr>
            <p:cNvCxnSpPr>
              <a:cxnSpLocks/>
            </p:cNvCxnSpPr>
            <p:nvPr/>
          </p:nvCxnSpPr>
          <p:spPr>
            <a:xfrm>
              <a:off x="699340" y="2801609"/>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4002905B-7D41-4CEA-9656-F35A7797A43F}"/>
                </a:ext>
              </a:extLst>
            </p:cNvPr>
            <p:cNvCxnSpPr/>
            <p:nvPr/>
          </p:nvCxnSpPr>
          <p:spPr>
            <a:xfrm>
              <a:off x="699340" y="2988548"/>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BAE0790-9AA7-48E7-8E14-34A8B0FCC864}"/>
                </a:ext>
              </a:extLst>
            </p:cNvPr>
            <p:cNvCxnSpPr/>
            <p:nvPr/>
          </p:nvCxnSpPr>
          <p:spPr>
            <a:xfrm>
              <a:off x="699340" y="3175486"/>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5BFE027B-5ED2-40DF-B85B-F2B82A9BE2EF}"/>
                </a:ext>
              </a:extLst>
            </p:cNvPr>
            <p:cNvCxnSpPr/>
            <p:nvPr/>
          </p:nvCxnSpPr>
          <p:spPr>
            <a:xfrm>
              <a:off x="699340" y="3362425"/>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id="{5D369368-C1AD-4B15-8495-EA76EDA58F37}"/>
                </a:ext>
              </a:extLst>
            </p:cNvPr>
            <p:cNvCxnSpPr/>
            <p:nvPr/>
          </p:nvCxnSpPr>
          <p:spPr>
            <a:xfrm>
              <a:off x="699339" y="3736302"/>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E24E0456-4570-4222-865D-FF56BC7434D7}"/>
                </a:ext>
              </a:extLst>
            </p:cNvPr>
            <p:cNvCxnSpPr/>
            <p:nvPr/>
          </p:nvCxnSpPr>
          <p:spPr>
            <a:xfrm>
              <a:off x="699339" y="3549363"/>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id="{5CABEB12-7AA6-45A9-9687-E6DB1C92A6A2}"/>
                </a:ext>
              </a:extLst>
            </p:cNvPr>
            <p:cNvCxnSpPr/>
            <p:nvPr/>
          </p:nvCxnSpPr>
          <p:spPr>
            <a:xfrm>
              <a:off x="699339" y="4484055"/>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413" name="Straight Connector 412">
              <a:extLst>
                <a:ext uri="{FF2B5EF4-FFF2-40B4-BE49-F238E27FC236}">
                  <a16:creationId xmlns:a16="http://schemas.microsoft.com/office/drawing/2014/main" id="{6B3532BD-E1F0-4C41-B780-3B892677650C}"/>
                </a:ext>
              </a:extLst>
            </p:cNvPr>
            <p:cNvCxnSpPr/>
            <p:nvPr/>
          </p:nvCxnSpPr>
          <p:spPr>
            <a:xfrm>
              <a:off x="699339" y="4297117"/>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414" name="Rectangle 413">
              <a:extLst>
                <a:ext uri="{FF2B5EF4-FFF2-40B4-BE49-F238E27FC236}">
                  <a16:creationId xmlns:a16="http://schemas.microsoft.com/office/drawing/2014/main" id="{5626128C-730F-47B0-A74D-9E05724894BC}"/>
                </a:ext>
              </a:extLst>
            </p:cNvPr>
            <p:cNvSpPr/>
            <p:nvPr/>
          </p:nvSpPr>
          <p:spPr>
            <a:xfrm>
              <a:off x="1027661" y="3882397"/>
              <a:ext cx="735186" cy="279621"/>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15" name="Group 414">
              <a:extLst>
                <a:ext uri="{FF2B5EF4-FFF2-40B4-BE49-F238E27FC236}">
                  <a16:creationId xmlns:a16="http://schemas.microsoft.com/office/drawing/2014/main" id="{5FB17DC9-394C-463E-A73C-673CBC6065F1}"/>
                </a:ext>
              </a:extLst>
            </p:cNvPr>
            <p:cNvGrpSpPr/>
            <p:nvPr/>
          </p:nvGrpSpPr>
          <p:grpSpPr>
            <a:xfrm>
              <a:off x="1617809" y="2911668"/>
              <a:ext cx="441960" cy="436344"/>
              <a:chOff x="5236308" y="471199"/>
              <a:chExt cx="662637" cy="654216"/>
            </a:xfrm>
          </p:grpSpPr>
          <p:sp>
            <p:nvSpPr>
              <p:cNvPr id="420" name="Partial Circle 419">
                <a:extLst>
                  <a:ext uri="{FF2B5EF4-FFF2-40B4-BE49-F238E27FC236}">
                    <a16:creationId xmlns:a16="http://schemas.microsoft.com/office/drawing/2014/main" id="{B4504C37-A7BB-4156-9D6A-79C5D4F534C9}"/>
                  </a:ext>
                </a:extLst>
              </p:cNvPr>
              <p:cNvSpPr/>
              <p:nvPr/>
            </p:nvSpPr>
            <p:spPr bwMode="auto">
              <a:xfrm>
                <a:off x="5236308" y="508000"/>
                <a:ext cx="617415" cy="617415"/>
              </a:xfrm>
              <a:prstGeom prst="pi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1" name="Partial Circle 420">
                <a:extLst>
                  <a:ext uri="{FF2B5EF4-FFF2-40B4-BE49-F238E27FC236}">
                    <a16:creationId xmlns:a16="http://schemas.microsoft.com/office/drawing/2014/main" id="{15604ADB-133B-43EC-A046-D35C29E8ECAF}"/>
                  </a:ext>
                </a:extLst>
              </p:cNvPr>
              <p:cNvSpPr/>
              <p:nvPr/>
            </p:nvSpPr>
            <p:spPr bwMode="auto">
              <a:xfrm rot="18411831">
                <a:off x="5272772" y="471199"/>
                <a:ext cx="626173" cy="626173"/>
              </a:xfrm>
              <a:prstGeom prst="pie">
                <a:avLst>
                  <a:gd name="adj1" fmla="val 19394019"/>
                  <a:gd name="adj2" fmla="val 3105972"/>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cxnSp>
          <p:nvCxnSpPr>
            <p:cNvPr id="416" name="Straight Connector 415">
              <a:extLst>
                <a:ext uri="{FF2B5EF4-FFF2-40B4-BE49-F238E27FC236}">
                  <a16:creationId xmlns:a16="http://schemas.microsoft.com/office/drawing/2014/main" id="{57AA1F80-08BD-4A87-A0C8-814990EA7213}"/>
                </a:ext>
              </a:extLst>
            </p:cNvPr>
            <p:cNvCxnSpPr>
              <a:cxnSpLocks/>
            </p:cNvCxnSpPr>
            <p:nvPr/>
          </p:nvCxnSpPr>
          <p:spPr>
            <a:xfrm>
              <a:off x="599550" y="2611553"/>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17" name="Group 416">
              <a:extLst>
                <a:ext uri="{FF2B5EF4-FFF2-40B4-BE49-F238E27FC236}">
                  <a16:creationId xmlns:a16="http://schemas.microsoft.com/office/drawing/2014/main" id="{9163892A-B8E6-4038-9695-60B5DBF16EEF}"/>
                </a:ext>
              </a:extLst>
            </p:cNvPr>
            <p:cNvGrpSpPr/>
            <p:nvPr/>
          </p:nvGrpSpPr>
          <p:grpSpPr>
            <a:xfrm>
              <a:off x="2035536" y="2448739"/>
              <a:ext cx="59952" cy="59952"/>
              <a:chOff x="3544362" y="2448739"/>
              <a:chExt cx="59952" cy="59952"/>
            </a:xfrm>
          </p:grpSpPr>
          <p:cxnSp>
            <p:nvCxnSpPr>
              <p:cNvPr id="418" name="Straight Connector 417">
                <a:extLst>
                  <a:ext uri="{FF2B5EF4-FFF2-40B4-BE49-F238E27FC236}">
                    <a16:creationId xmlns:a16="http://schemas.microsoft.com/office/drawing/2014/main" id="{D7DC8C8B-FA2C-44E0-8A7F-558127E3B923}"/>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25AD6BEA-FEA1-4AAA-8F8B-B029E908545F}"/>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424" name="Group 423">
            <a:extLst>
              <a:ext uri="{FF2B5EF4-FFF2-40B4-BE49-F238E27FC236}">
                <a16:creationId xmlns:a16="http://schemas.microsoft.com/office/drawing/2014/main" id="{435FC9D9-BE2E-4BDD-A52E-8BCD5A3F346F}"/>
              </a:ext>
            </a:extLst>
          </p:cNvPr>
          <p:cNvGrpSpPr/>
          <p:nvPr/>
        </p:nvGrpSpPr>
        <p:grpSpPr>
          <a:xfrm>
            <a:off x="2122669" y="2815266"/>
            <a:ext cx="2509648" cy="1828445"/>
            <a:chOff x="2266283" y="2734746"/>
            <a:chExt cx="2615623" cy="1910922"/>
          </a:xfrm>
        </p:grpSpPr>
        <p:sp>
          <p:nvSpPr>
            <p:cNvPr id="425" name="TextBox 424">
              <a:extLst>
                <a:ext uri="{FF2B5EF4-FFF2-40B4-BE49-F238E27FC236}">
                  <a16:creationId xmlns:a16="http://schemas.microsoft.com/office/drawing/2014/main" id="{71E85675-BB21-4DB5-BA79-2DD0A6ADAA04}"/>
                </a:ext>
              </a:extLst>
            </p:cNvPr>
            <p:cNvSpPr txBox="1"/>
            <p:nvPr/>
          </p:nvSpPr>
          <p:spPr>
            <a:xfrm>
              <a:off x="2671849" y="2734746"/>
              <a:ext cx="1834076" cy="493142"/>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Conversations</a:t>
              </a:r>
            </a:p>
          </p:txBody>
        </p:sp>
        <p:grpSp>
          <p:nvGrpSpPr>
            <p:cNvPr id="426" name="Group 425">
              <a:extLst>
                <a:ext uri="{FF2B5EF4-FFF2-40B4-BE49-F238E27FC236}">
                  <a16:creationId xmlns:a16="http://schemas.microsoft.com/office/drawing/2014/main" id="{E875E0E6-B461-45E9-A764-F01FE09055EF}"/>
                </a:ext>
              </a:extLst>
            </p:cNvPr>
            <p:cNvGrpSpPr/>
            <p:nvPr/>
          </p:nvGrpSpPr>
          <p:grpSpPr>
            <a:xfrm>
              <a:off x="2266283" y="3152287"/>
              <a:ext cx="2615623" cy="1493381"/>
              <a:chOff x="860785" y="2274531"/>
              <a:chExt cx="1711028" cy="976904"/>
            </a:xfrm>
          </p:grpSpPr>
          <p:grpSp>
            <p:nvGrpSpPr>
              <p:cNvPr id="437" name="Group 436">
                <a:extLst>
                  <a:ext uri="{FF2B5EF4-FFF2-40B4-BE49-F238E27FC236}">
                    <a16:creationId xmlns:a16="http://schemas.microsoft.com/office/drawing/2014/main" id="{49DDBE94-57EE-4DF3-B96C-4E0BB3A60D3C}"/>
                  </a:ext>
                </a:extLst>
              </p:cNvPr>
              <p:cNvGrpSpPr/>
              <p:nvPr/>
            </p:nvGrpSpPr>
            <p:grpSpPr>
              <a:xfrm>
                <a:off x="860785" y="2274531"/>
                <a:ext cx="1711028" cy="976904"/>
                <a:chOff x="506413" y="1787409"/>
                <a:chExt cx="2105025" cy="1201854"/>
              </a:xfrm>
            </p:grpSpPr>
            <p:sp>
              <p:nvSpPr>
                <p:cNvPr id="441" name="Rectangle 20">
                  <a:extLst>
                    <a:ext uri="{FF2B5EF4-FFF2-40B4-BE49-F238E27FC236}">
                      <a16:creationId xmlns:a16="http://schemas.microsoft.com/office/drawing/2014/main" id="{B33B93EB-5872-4DDE-9778-F68FA37E5ED0}"/>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Oval 21">
                  <a:extLst>
                    <a:ext uri="{FF2B5EF4-FFF2-40B4-BE49-F238E27FC236}">
                      <a16:creationId xmlns:a16="http://schemas.microsoft.com/office/drawing/2014/main" id="{254C58B7-0266-47D4-96FA-B12CDF18E59D}"/>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Freeform 23">
                  <a:extLst>
                    <a:ext uri="{FF2B5EF4-FFF2-40B4-BE49-F238E27FC236}">
                      <a16:creationId xmlns:a16="http://schemas.microsoft.com/office/drawing/2014/main" id="{8DCD5C5A-0DB7-4E9C-A250-5A279E79FBDD}"/>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438" name="Rectangle 437">
                <a:extLst>
                  <a:ext uri="{FF2B5EF4-FFF2-40B4-BE49-F238E27FC236}">
                    <a16:creationId xmlns:a16="http://schemas.microsoft.com/office/drawing/2014/main" id="{3973F69B-8D6C-4BA2-ACD6-908490901C29}"/>
                  </a:ext>
                </a:extLst>
              </p:cNvPr>
              <p:cNvSpPr/>
              <p:nvPr/>
            </p:nvSpPr>
            <p:spPr bwMode="auto">
              <a:xfrm>
                <a:off x="1416844" y="2379232"/>
                <a:ext cx="846536" cy="7395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38">
                <a:extLst>
                  <a:ext uri="{FF2B5EF4-FFF2-40B4-BE49-F238E27FC236}">
                    <a16:creationId xmlns:a16="http://schemas.microsoft.com/office/drawing/2014/main" id="{244AA675-5ECC-45D7-A555-F647D54B88B8}"/>
                  </a:ext>
                </a:extLst>
              </p:cNvPr>
              <p:cNvSpPr/>
              <p:nvPr/>
            </p:nvSpPr>
            <p:spPr bwMode="auto">
              <a:xfrm>
                <a:off x="1142807" y="2375321"/>
                <a:ext cx="234036" cy="73958"/>
              </a:xfrm>
              <a:prstGeom prst="rect">
                <a:avLst/>
              </a:prstGeom>
              <a:solidFill>
                <a:schemeClr val="bg1"/>
              </a:solid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14" tIns="91414" rIns="34285" bIns="34285" rtlCol="0" anchor="b" anchorCtr="0"/>
              <a:lstStyle/>
              <a:p>
                <a:pPr marL="0" marR="0" lvl="0" indent="0" algn="ctr" defTabSz="932048"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0" name="Rectangle 439">
                <a:extLst>
                  <a:ext uri="{FF2B5EF4-FFF2-40B4-BE49-F238E27FC236}">
                    <a16:creationId xmlns:a16="http://schemas.microsoft.com/office/drawing/2014/main" id="{19AA5B78-C2A1-4094-B326-C9A917353320}"/>
                  </a:ext>
                </a:extLst>
              </p:cNvPr>
              <p:cNvSpPr/>
              <p:nvPr/>
            </p:nvSpPr>
            <p:spPr bwMode="auto">
              <a:xfrm>
                <a:off x="1142807" y="2375321"/>
                <a:ext cx="234036" cy="709167"/>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427" name="Straight Connector 426">
              <a:extLst>
                <a:ext uri="{FF2B5EF4-FFF2-40B4-BE49-F238E27FC236}">
                  <a16:creationId xmlns:a16="http://schemas.microsoft.com/office/drawing/2014/main" id="{7ED1F949-FC8C-491E-A289-808B4273E484}"/>
                </a:ext>
              </a:extLst>
            </p:cNvPr>
            <p:cNvCxnSpPr/>
            <p:nvPr/>
          </p:nvCxnSpPr>
          <p:spPr>
            <a:xfrm>
              <a:off x="3343330" y="3589569"/>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8" name="Straight Connector 427">
              <a:extLst>
                <a:ext uri="{FF2B5EF4-FFF2-40B4-BE49-F238E27FC236}">
                  <a16:creationId xmlns:a16="http://schemas.microsoft.com/office/drawing/2014/main" id="{011231E9-7CF5-4831-81EF-74F89FE432B6}"/>
                </a:ext>
              </a:extLst>
            </p:cNvPr>
            <p:cNvCxnSpPr/>
            <p:nvPr/>
          </p:nvCxnSpPr>
          <p:spPr>
            <a:xfrm>
              <a:off x="3343330" y="365934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29" name="Group 428">
              <a:extLst>
                <a:ext uri="{FF2B5EF4-FFF2-40B4-BE49-F238E27FC236}">
                  <a16:creationId xmlns:a16="http://schemas.microsoft.com/office/drawing/2014/main" id="{600D7352-2F92-4C2F-85A3-DE46C6B15D6C}"/>
                </a:ext>
              </a:extLst>
            </p:cNvPr>
            <p:cNvGrpSpPr/>
            <p:nvPr/>
          </p:nvGrpSpPr>
          <p:grpSpPr>
            <a:xfrm>
              <a:off x="3465764" y="3856258"/>
              <a:ext cx="904970" cy="79564"/>
              <a:chOff x="5149230" y="3727609"/>
              <a:chExt cx="905098" cy="79575"/>
            </a:xfrm>
          </p:grpSpPr>
          <p:cxnSp>
            <p:nvCxnSpPr>
              <p:cNvPr id="435" name="Straight Connector 434">
                <a:extLst>
                  <a:ext uri="{FF2B5EF4-FFF2-40B4-BE49-F238E27FC236}">
                    <a16:creationId xmlns:a16="http://schemas.microsoft.com/office/drawing/2014/main" id="{55B83634-8F6D-4A07-A4C0-378AFD2BE69C}"/>
                  </a:ext>
                </a:extLst>
              </p:cNvPr>
              <p:cNvCxnSpPr/>
              <p:nvPr/>
            </p:nvCxnSpPr>
            <p:spPr>
              <a:xfrm>
                <a:off x="5149230" y="3727609"/>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6466D7F-34E0-461E-A6EE-30354709424D}"/>
                  </a:ext>
                </a:extLst>
              </p:cNvPr>
              <p:cNvCxnSpPr/>
              <p:nvPr/>
            </p:nvCxnSpPr>
            <p:spPr>
              <a:xfrm>
                <a:off x="5149230" y="3807184"/>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430" name="Straight Connector 429">
              <a:extLst>
                <a:ext uri="{FF2B5EF4-FFF2-40B4-BE49-F238E27FC236}">
                  <a16:creationId xmlns:a16="http://schemas.microsoft.com/office/drawing/2014/main" id="{1001D14F-317F-470C-AF7A-48A3668EF1D2}"/>
                </a:ext>
              </a:extLst>
            </p:cNvPr>
            <p:cNvCxnSpPr/>
            <p:nvPr/>
          </p:nvCxnSpPr>
          <p:spPr>
            <a:xfrm>
              <a:off x="3341660" y="414158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614E0F55-E8F8-40E1-989D-16A39C78CCE9}"/>
                </a:ext>
              </a:extLst>
            </p:cNvPr>
            <p:cNvCxnSpPr/>
            <p:nvPr/>
          </p:nvCxnSpPr>
          <p:spPr>
            <a:xfrm>
              <a:off x="3341660" y="4211367"/>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32" name="people_5" title="Icon of a person with a box around them">
              <a:extLst>
                <a:ext uri="{FF2B5EF4-FFF2-40B4-BE49-F238E27FC236}">
                  <a16:creationId xmlns:a16="http://schemas.microsoft.com/office/drawing/2014/main" id="{A3507F6B-1205-4EF5-934B-402CB7C6858E}"/>
                </a:ext>
              </a:extLst>
            </p:cNvPr>
            <p:cNvSpPr>
              <a:spLocks noChangeAspect="1" noEditPoints="1"/>
            </p:cNvSpPr>
            <p:nvPr/>
          </p:nvSpPr>
          <p:spPr bwMode="auto">
            <a:xfrm>
              <a:off x="3214970" y="3559909"/>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3" name="people_5" title="Icon of a person with a box around them">
              <a:extLst>
                <a:ext uri="{FF2B5EF4-FFF2-40B4-BE49-F238E27FC236}">
                  <a16:creationId xmlns:a16="http://schemas.microsoft.com/office/drawing/2014/main" id="{86F06F8C-EC6F-4008-906D-DE805AEC19A5}"/>
                </a:ext>
              </a:extLst>
            </p:cNvPr>
            <p:cNvSpPr>
              <a:spLocks noChangeAspect="1" noEditPoints="1"/>
            </p:cNvSpPr>
            <p:nvPr/>
          </p:nvSpPr>
          <p:spPr bwMode="auto">
            <a:xfrm>
              <a:off x="3334788" y="3838756"/>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4" name="people_5" title="Icon of a person with a box around them">
              <a:extLst>
                <a:ext uri="{FF2B5EF4-FFF2-40B4-BE49-F238E27FC236}">
                  <a16:creationId xmlns:a16="http://schemas.microsoft.com/office/drawing/2014/main" id="{948A2757-B165-4E3B-B366-47CFBE083034}"/>
                </a:ext>
              </a:extLst>
            </p:cNvPr>
            <p:cNvSpPr>
              <a:spLocks noChangeAspect="1" noEditPoints="1"/>
            </p:cNvSpPr>
            <p:nvPr/>
          </p:nvSpPr>
          <p:spPr bwMode="auto">
            <a:xfrm>
              <a:off x="3209049" y="4100200"/>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grpSp>
      <p:grpSp>
        <p:nvGrpSpPr>
          <p:cNvPr id="444" name="Group 443">
            <a:extLst>
              <a:ext uri="{FF2B5EF4-FFF2-40B4-BE49-F238E27FC236}">
                <a16:creationId xmlns:a16="http://schemas.microsoft.com/office/drawing/2014/main" id="{F007ED73-819E-4DE9-BD73-D278B6B05026}"/>
              </a:ext>
            </a:extLst>
          </p:cNvPr>
          <p:cNvGrpSpPr/>
          <p:nvPr/>
        </p:nvGrpSpPr>
        <p:grpSpPr>
          <a:xfrm>
            <a:off x="4722705" y="2241366"/>
            <a:ext cx="1501789" cy="2402345"/>
            <a:chOff x="4992634" y="1954179"/>
            <a:chExt cx="1667341" cy="2655866"/>
          </a:xfrm>
        </p:grpSpPr>
        <p:grpSp>
          <p:nvGrpSpPr>
            <p:cNvPr id="445" name="Group 444">
              <a:extLst>
                <a:ext uri="{FF2B5EF4-FFF2-40B4-BE49-F238E27FC236}">
                  <a16:creationId xmlns:a16="http://schemas.microsoft.com/office/drawing/2014/main" id="{F8C06652-6CCD-43B3-B34D-C4018398359E}"/>
                </a:ext>
              </a:extLst>
            </p:cNvPr>
            <p:cNvGrpSpPr/>
            <p:nvPr/>
          </p:nvGrpSpPr>
          <p:grpSpPr>
            <a:xfrm>
              <a:off x="4992634" y="1954179"/>
              <a:ext cx="1667341" cy="2655866"/>
              <a:chOff x="6832147" y="1953970"/>
              <a:chExt cx="1667578" cy="2656243"/>
            </a:xfrm>
          </p:grpSpPr>
          <p:sp>
            <p:nvSpPr>
              <p:cNvPr id="513" name="TextBox 512">
                <a:extLst>
                  <a:ext uri="{FF2B5EF4-FFF2-40B4-BE49-F238E27FC236}">
                    <a16:creationId xmlns:a16="http://schemas.microsoft.com/office/drawing/2014/main" id="{FF5CB58D-1407-4E34-843C-90AFFE9D5D30}"/>
                  </a:ext>
                </a:extLst>
              </p:cNvPr>
              <p:cNvSpPr txBox="1"/>
              <p:nvPr/>
            </p:nvSpPr>
            <p:spPr>
              <a:xfrm>
                <a:off x="6832147" y="1953970"/>
                <a:ext cx="1667578" cy="489353"/>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Pages</a:t>
                </a:r>
              </a:p>
            </p:txBody>
          </p:sp>
          <p:sp>
            <p:nvSpPr>
              <p:cNvPr id="514" name="Freeform 124">
                <a:extLst>
                  <a:ext uri="{FF2B5EF4-FFF2-40B4-BE49-F238E27FC236}">
                    <a16:creationId xmlns:a16="http://schemas.microsoft.com/office/drawing/2014/main" id="{3295418C-35A9-4AF0-9D80-98D1059F8F8A}"/>
                  </a:ext>
                </a:extLst>
              </p:cNvPr>
              <p:cNvSpPr>
                <a:spLocks/>
              </p:cNvSpPr>
              <p:nvPr/>
            </p:nvSpPr>
            <p:spPr bwMode="auto">
              <a:xfrm>
                <a:off x="6881125" y="2369691"/>
                <a:ext cx="1569623" cy="2240522"/>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l"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515" name="Rectangle 514">
                <a:extLst>
                  <a:ext uri="{FF2B5EF4-FFF2-40B4-BE49-F238E27FC236}">
                    <a16:creationId xmlns:a16="http://schemas.microsoft.com/office/drawing/2014/main" id="{DD7B2A54-37EB-4865-A04F-BB7ED051B75F}"/>
                  </a:ext>
                </a:extLst>
              </p:cNvPr>
              <p:cNvSpPr/>
              <p:nvPr/>
            </p:nvSpPr>
            <p:spPr>
              <a:xfrm>
                <a:off x="7002590" y="2774445"/>
                <a:ext cx="1318182" cy="373929"/>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6" name="Rectangle 515">
                <a:extLst>
                  <a:ext uri="{FF2B5EF4-FFF2-40B4-BE49-F238E27FC236}">
                    <a16:creationId xmlns:a16="http://schemas.microsoft.com/office/drawing/2014/main" id="{FAF7EEA8-5338-48D4-8C9A-C9AB79F4C09D}"/>
                  </a:ext>
                </a:extLst>
              </p:cNvPr>
              <p:cNvSpPr/>
              <p:nvPr/>
            </p:nvSpPr>
            <p:spPr>
              <a:xfrm>
                <a:off x="7002590" y="3261494"/>
                <a:ext cx="320512" cy="35979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7" name="Rectangle 516">
                <a:extLst>
                  <a:ext uri="{FF2B5EF4-FFF2-40B4-BE49-F238E27FC236}">
                    <a16:creationId xmlns:a16="http://schemas.microsoft.com/office/drawing/2014/main" id="{EC3C8FDA-3F51-4B14-887E-1FD6A1D8B566}"/>
                  </a:ext>
                </a:extLst>
              </p:cNvPr>
              <p:cNvSpPr/>
              <p:nvPr/>
            </p:nvSpPr>
            <p:spPr>
              <a:xfrm>
                <a:off x="7002589" y="3761115"/>
                <a:ext cx="819347" cy="719581"/>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8" name="Rectangle 517">
                <a:extLst>
                  <a:ext uri="{FF2B5EF4-FFF2-40B4-BE49-F238E27FC236}">
                    <a16:creationId xmlns:a16="http://schemas.microsoft.com/office/drawing/2014/main" id="{3958270B-4B9D-4FBE-B906-E6F21C51A3CB}"/>
                  </a:ext>
                </a:extLst>
              </p:cNvPr>
              <p:cNvSpPr/>
              <p:nvPr/>
            </p:nvSpPr>
            <p:spPr>
              <a:xfrm>
                <a:off x="7999243" y="3258189"/>
                <a:ext cx="320512" cy="1219203"/>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9" name="Rectangle 518">
                <a:extLst>
                  <a:ext uri="{FF2B5EF4-FFF2-40B4-BE49-F238E27FC236}">
                    <a16:creationId xmlns:a16="http://schemas.microsoft.com/office/drawing/2014/main" id="{F103E5CB-B226-4F7C-918B-9FDD8DE09FB0}"/>
                  </a:ext>
                </a:extLst>
              </p:cNvPr>
              <p:cNvSpPr/>
              <p:nvPr/>
            </p:nvSpPr>
            <p:spPr>
              <a:xfrm>
                <a:off x="7500408" y="3258190"/>
                <a:ext cx="320512" cy="359792"/>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grpSp>
        <p:grpSp>
          <p:nvGrpSpPr>
            <p:cNvPr id="446" name="Group 445">
              <a:extLst>
                <a:ext uri="{FF2B5EF4-FFF2-40B4-BE49-F238E27FC236}">
                  <a16:creationId xmlns:a16="http://schemas.microsoft.com/office/drawing/2014/main" id="{7AF6F641-74DC-45DF-85AA-4EED07689B28}"/>
                </a:ext>
              </a:extLst>
            </p:cNvPr>
            <p:cNvGrpSpPr/>
            <p:nvPr/>
          </p:nvGrpSpPr>
          <p:grpSpPr>
            <a:xfrm>
              <a:off x="6245149" y="2449934"/>
              <a:ext cx="178777" cy="51888"/>
              <a:chOff x="3519313" y="2455072"/>
              <a:chExt cx="178802" cy="51895"/>
            </a:xfrm>
          </p:grpSpPr>
          <p:cxnSp>
            <p:nvCxnSpPr>
              <p:cNvPr id="453" name="Straight Connector 452">
                <a:extLst>
                  <a:ext uri="{FF2B5EF4-FFF2-40B4-BE49-F238E27FC236}">
                    <a16:creationId xmlns:a16="http://schemas.microsoft.com/office/drawing/2014/main" id="{4676732D-6C99-4F59-9EA4-FB48280F0F09}"/>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1BFBC584-E232-4F86-BF19-F47FF9E28E6F}"/>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47" name="Group 446">
              <a:extLst>
                <a:ext uri="{FF2B5EF4-FFF2-40B4-BE49-F238E27FC236}">
                  <a16:creationId xmlns:a16="http://schemas.microsoft.com/office/drawing/2014/main" id="{8BF90521-D75D-416A-B8B8-8857895E4B28}"/>
                </a:ext>
              </a:extLst>
            </p:cNvPr>
            <p:cNvGrpSpPr/>
            <p:nvPr/>
          </p:nvGrpSpPr>
          <p:grpSpPr>
            <a:xfrm>
              <a:off x="6478071" y="2443463"/>
              <a:ext cx="59952" cy="59952"/>
              <a:chOff x="3544362" y="2448739"/>
              <a:chExt cx="59952" cy="59952"/>
            </a:xfrm>
          </p:grpSpPr>
          <p:cxnSp>
            <p:nvCxnSpPr>
              <p:cNvPr id="449" name="Straight Connector 448">
                <a:extLst>
                  <a:ext uri="{FF2B5EF4-FFF2-40B4-BE49-F238E27FC236}">
                    <a16:creationId xmlns:a16="http://schemas.microsoft.com/office/drawing/2014/main" id="{B75BA815-73C3-495B-A633-6DC74EF6E3C7}"/>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3C6A5D4D-A695-41A4-8658-B13A951C7541}"/>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cxnSp>
          <p:nvCxnSpPr>
            <p:cNvPr id="448" name="Straight Connector 447">
              <a:extLst>
                <a:ext uri="{FF2B5EF4-FFF2-40B4-BE49-F238E27FC236}">
                  <a16:creationId xmlns:a16="http://schemas.microsoft.com/office/drawing/2014/main" id="{3155721B-E2DE-407A-9876-25BDFF2D6C65}"/>
                </a:ext>
              </a:extLst>
            </p:cNvPr>
            <p:cNvCxnSpPr>
              <a:cxnSpLocks/>
            </p:cNvCxnSpPr>
            <p:nvPr/>
          </p:nvCxnSpPr>
          <p:spPr>
            <a:xfrm>
              <a:off x="5041605" y="2602394"/>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520" name="Group 519">
            <a:extLst>
              <a:ext uri="{FF2B5EF4-FFF2-40B4-BE49-F238E27FC236}">
                <a16:creationId xmlns:a16="http://schemas.microsoft.com/office/drawing/2014/main" id="{4ADFC889-FAA5-432F-81DE-01FF79224979}"/>
              </a:ext>
            </a:extLst>
          </p:cNvPr>
          <p:cNvGrpSpPr/>
          <p:nvPr/>
        </p:nvGrpSpPr>
        <p:grpSpPr>
          <a:xfrm>
            <a:off x="10074669" y="2884781"/>
            <a:ext cx="585527" cy="1090514"/>
            <a:chOff x="10084161" y="3071504"/>
            <a:chExt cx="585527" cy="1090514"/>
          </a:xfrm>
        </p:grpSpPr>
        <p:grpSp>
          <p:nvGrpSpPr>
            <p:cNvPr id="521" name="Group 520">
              <a:extLst>
                <a:ext uri="{FF2B5EF4-FFF2-40B4-BE49-F238E27FC236}">
                  <a16:creationId xmlns:a16="http://schemas.microsoft.com/office/drawing/2014/main" id="{75A6F67B-90D2-493F-8237-19A5EBA9F7B1}"/>
                </a:ext>
              </a:extLst>
            </p:cNvPr>
            <p:cNvGrpSpPr/>
            <p:nvPr/>
          </p:nvGrpSpPr>
          <p:grpSpPr>
            <a:xfrm>
              <a:off x="10084161" y="3071504"/>
              <a:ext cx="585527" cy="1090514"/>
              <a:chOff x="10084161" y="3117288"/>
              <a:chExt cx="585527" cy="1090514"/>
            </a:xfrm>
          </p:grpSpPr>
          <p:sp>
            <p:nvSpPr>
              <p:cNvPr id="525" name="Rectangle: Rounded Corners 524">
                <a:extLst>
                  <a:ext uri="{FF2B5EF4-FFF2-40B4-BE49-F238E27FC236}">
                    <a16:creationId xmlns:a16="http://schemas.microsoft.com/office/drawing/2014/main" id="{A5D2AC59-B718-4F1D-8A99-57CFA728B6DF}"/>
                  </a:ext>
                </a:extLst>
              </p:cNvPr>
              <p:cNvSpPr/>
              <p:nvPr/>
            </p:nvSpPr>
            <p:spPr bwMode="auto">
              <a:xfrm>
                <a:off x="10084161" y="3117288"/>
                <a:ext cx="585527" cy="1090514"/>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6" name="Oval 525">
                <a:extLst>
                  <a:ext uri="{FF2B5EF4-FFF2-40B4-BE49-F238E27FC236}">
                    <a16:creationId xmlns:a16="http://schemas.microsoft.com/office/drawing/2014/main" id="{3C9221AC-3EF5-4CC6-BC8A-A9739D5D0315}"/>
                  </a:ext>
                </a:extLst>
              </p:cNvPr>
              <p:cNvSpPr/>
              <p:nvPr/>
            </p:nvSpPr>
            <p:spPr bwMode="auto">
              <a:xfrm>
                <a:off x="10283455" y="3245970"/>
                <a:ext cx="186938" cy="186938"/>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7" name="Oval 526">
                <a:extLst>
                  <a:ext uri="{FF2B5EF4-FFF2-40B4-BE49-F238E27FC236}">
                    <a16:creationId xmlns:a16="http://schemas.microsoft.com/office/drawing/2014/main" id="{52C221E1-9180-4523-9B24-B85C0C489F5B}"/>
                  </a:ext>
                </a:extLst>
              </p:cNvPr>
              <p:cNvSpPr/>
              <p:nvPr/>
            </p:nvSpPr>
            <p:spPr bwMode="auto">
              <a:xfrm>
                <a:off x="10354065" y="4101529"/>
                <a:ext cx="45719" cy="45719"/>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8" name="Rectangle: Rounded Corners 527">
                <a:extLst>
                  <a:ext uri="{FF2B5EF4-FFF2-40B4-BE49-F238E27FC236}">
                    <a16:creationId xmlns:a16="http://schemas.microsoft.com/office/drawing/2014/main" id="{266D8636-5780-4877-83AF-7E0CF16C3A09}"/>
                  </a:ext>
                </a:extLst>
              </p:cNvPr>
              <p:cNvSpPr/>
              <p:nvPr/>
            </p:nvSpPr>
            <p:spPr bwMode="auto">
              <a:xfrm>
                <a:off x="10209505" y="3510760"/>
                <a:ext cx="342529"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9" name="Rectangle: Rounded Corners 528">
                <a:extLst>
                  <a:ext uri="{FF2B5EF4-FFF2-40B4-BE49-F238E27FC236}">
                    <a16:creationId xmlns:a16="http://schemas.microsoft.com/office/drawing/2014/main" id="{71CB044B-77FD-41FF-8B54-14A102825FF5}"/>
                  </a:ext>
                </a:extLst>
              </p:cNvPr>
              <p:cNvSpPr/>
              <p:nvPr/>
            </p:nvSpPr>
            <p:spPr bwMode="auto">
              <a:xfrm>
                <a:off x="10209505" y="3704250"/>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30" name="Rectangle: Rounded Corners 529">
                <a:extLst>
                  <a:ext uri="{FF2B5EF4-FFF2-40B4-BE49-F238E27FC236}">
                    <a16:creationId xmlns:a16="http://schemas.microsoft.com/office/drawing/2014/main" id="{CF23083F-DCB1-4F0A-A9CD-8B05E8A83EE7}"/>
                  </a:ext>
                </a:extLst>
              </p:cNvPr>
              <p:cNvSpPr/>
              <p:nvPr/>
            </p:nvSpPr>
            <p:spPr bwMode="auto">
              <a:xfrm>
                <a:off x="10209505" y="3896979"/>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cxnSp>
          <p:nvCxnSpPr>
            <p:cNvPr id="522" name="Straight Connector 521">
              <a:extLst>
                <a:ext uri="{FF2B5EF4-FFF2-40B4-BE49-F238E27FC236}">
                  <a16:creationId xmlns:a16="http://schemas.microsoft.com/office/drawing/2014/main" id="{7337BE95-2952-40A4-9FFE-A94B9EC2BBD5}"/>
                </a:ext>
              </a:extLst>
            </p:cNvPr>
            <p:cNvCxnSpPr/>
            <p:nvPr/>
          </p:nvCxnSpPr>
          <p:spPr>
            <a:xfrm>
              <a:off x="10334438" y="3120488"/>
              <a:ext cx="84972" cy="0"/>
            </a:xfrm>
            <a:prstGeom prst="line">
              <a:avLst/>
            </a:prstGeom>
            <a:noFill/>
            <a:ln w="15875">
              <a:solidFill>
                <a:schemeClr val="tx1"/>
              </a:solidFill>
              <a:round/>
              <a:headEnd/>
              <a:tailEnd/>
            </a:ln>
          </p:spPr>
        </p:cxnSp>
        <p:sp>
          <p:nvSpPr>
            <p:cNvPr id="523" name="Rectangle: Rounded Corners 522">
              <a:extLst>
                <a:ext uri="{FF2B5EF4-FFF2-40B4-BE49-F238E27FC236}">
                  <a16:creationId xmlns:a16="http://schemas.microsoft.com/office/drawing/2014/main" id="{DFCD55D7-645E-4BF0-808B-7264B54D39CF}"/>
                </a:ext>
              </a:extLst>
            </p:cNvPr>
            <p:cNvSpPr/>
            <p:nvPr/>
          </p:nvSpPr>
          <p:spPr bwMode="auto">
            <a:xfrm>
              <a:off x="10412736" y="3658466"/>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4" name="Rectangle: Rounded Corners 523">
              <a:extLst>
                <a:ext uri="{FF2B5EF4-FFF2-40B4-BE49-F238E27FC236}">
                  <a16:creationId xmlns:a16="http://schemas.microsoft.com/office/drawing/2014/main" id="{B9438F71-61A1-48C2-9EF8-44C84F35D298}"/>
                </a:ext>
              </a:extLst>
            </p:cNvPr>
            <p:cNvSpPr/>
            <p:nvPr/>
          </p:nvSpPr>
          <p:spPr bwMode="auto">
            <a:xfrm>
              <a:off x="10412736" y="3851195"/>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sp>
        <p:nvSpPr>
          <p:cNvPr id="531" name="Rectangle 530">
            <a:extLst>
              <a:ext uri="{FF2B5EF4-FFF2-40B4-BE49-F238E27FC236}">
                <a16:creationId xmlns:a16="http://schemas.microsoft.com/office/drawing/2014/main" id="{0A4F0CB3-74A7-415C-BBAF-B5F84364B7C1}"/>
              </a:ext>
            </a:extLst>
          </p:cNvPr>
          <p:cNvSpPr/>
          <p:nvPr/>
        </p:nvSpPr>
        <p:spPr bwMode="auto">
          <a:xfrm>
            <a:off x="9119033" y="1282927"/>
            <a:ext cx="2631340"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Build your experience</a:t>
            </a:r>
          </a:p>
        </p:txBody>
      </p:sp>
      <p:grpSp>
        <p:nvGrpSpPr>
          <p:cNvPr id="532" name="Group 531">
            <a:extLst>
              <a:ext uri="{FF2B5EF4-FFF2-40B4-BE49-F238E27FC236}">
                <a16:creationId xmlns:a16="http://schemas.microsoft.com/office/drawing/2014/main" id="{30CCB179-5CE5-48B2-B0F6-08A6C6CDE7C3}"/>
              </a:ext>
            </a:extLst>
          </p:cNvPr>
          <p:cNvGrpSpPr/>
          <p:nvPr/>
        </p:nvGrpSpPr>
        <p:grpSpPr>
          <a:xfrm>
            <a:off x="6302211" y="2798615"/>
            <a:ext cx="2509648" cy="1828445"/>
            <a:chOff x="2266283" y="2734746"/>
            <a:chExt cx="2615623" cy="1910922"/>
          </a:xfrm>
        </p:grpSpPr>
        <p:sp>
          <p:nvSpPr>
            <p:cNvPr id="533" name="TextBox 532">
              <a:extLst>
                <a:ext uri="{FF2B5EF4-FFF2-40B4-BE49-F238E27FC236}">
                  <a16:creationId xmlns:a16="http://schemas.microsoft.com/office/drawing/2014/main" id="{35836C25-D9A1-4640-BC82-0AFA802FEC96}"/>
                </a:ext>
              </a:extLst>
            </p:cNvPr>
            <p:cNvSpPr txBox="1"/>
            <p:nvPr/>
          </p:nvSpPr>
          <p:spPr>
            <a:xfrm>
              <a:off x="2671849" y="2734746"/>
              <a:ext cx="1834076" cy="511396"/>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Timeline</a:t>
              </a:r>
            </a:p>
          </p:txBody>
        </p:sp>
        <p:grpSp>
          <p:nvGrpSpPr>
            <p:cNvPr id="534" name="Group 533">
              <a:extLst>
                <a:ext uri="{FF2B5EF4-FFF2-40B4-BE49-F238E27FC236}">
                  <a16:creationId xmlns:a16="http://schemas.microsoft.com/office/drawing/2014/main" id="{121E67FD-EDB0-4316-87AB-85AD267C09D2}"/>
                </a:ext>
              </a:extLst>
            </p:cNvPr>
            <p:cNvGrpSpPr/>
            <p:nvPr/>
          </p:nvGrpSpPr>
          <p:grpSpPr>
            <a:xfrm>
              <a:off x="2266283" y="3152287"/>
              <a:ext cx="2615623" cy="1493381"/>
              <a:chOff x="860785" y="2274531"/>
              <a:chExt cx="1711028" cy="976904"/>
            </a:xfrm>
          </p:grpSpPr>
          <p:grpSp>
            <p:nvGrpSpPr>
              <p:cNvPr id="536" name="Group 535">
                <a:extLst>
                  <a:ext uri="{FF2B5EF4-FFF2-40B4-BE49-F238E27FC236}">
                    <a16:creationId xmlns:a16="http://schemas.microsoft.com/office/drawing/2014/main" id="{BFCBFC96-EC2F-424A-A282-3F532F43BDF4}"/>
                  </a:ext>
                </a:extLst>
              </p:cNvPr>
              <p:cNvGrpSpPr/>
              <p:nvPr/>
            </p:nvGrpSpPr>
            <p:grpSpPr>
              <a:xfrm>
                <a:off x="860785" y="2274531"/>
                <a:ext cx="1711028" cy="976904"/>
                <a:chOff x="506413" y="1787409"/>
                <a:chExt cx="2105025" cy="1201854"/>
              </a:xfrm>
            </p:grpSpPr>
            <p:sp>
              <p:nvSpPr>
                <p:cNvPr id="538" name="Rectangle 20">
                  <a:extLst>
                    <a:ext uri="{FF2B5EF4-FFF2-40B4-BE49-F238E27FC236}">
                      <a16:creationId xmlns:a16="http://schemas.microsoft.com/office/drawing/2014/main" id="{0EA8554E-71EC-4814-8277-CC6894BC4591}"/>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Oval 21">
                  <a:extLst>
                    <a:ext uri="{FF2B5EF4-FFF2-40B4-BE49-F238E27FC236}">
                      <a16:creationId xmlns:a16="http://schemas.microsoft.com/office/drawing/2014/main" id="{32BC5C88-32E8-452E-BA11-1922BBAB4B98}"/>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0" name="Freeform 23">
                  <a:extLst>
                    <a:ext uri="{FF2B5EF4-FFF2-40B4-BE49-F238E27FC236}">
                      <a16:creationId xmlns:a16="http://schemas.microsoft.com/office/drawing/2014/main" id="{3A5BF1EE-4F0A-4713-96AC-C77D6CC3261E}"/>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537" name="Rectangle 536">
                <a:extLst>
                  <a:ext uri="{FF2B5EF4-FFF2-40B4-BE49-F238E27FC236}">
                    <a16:creationId xmlns:a16="http://schemas.microsoft.com/office/drawing/2014/main" id="{632D69D2-9E89-42E1-B0BA-A70C52F19FF5}"/>
                  </a:ext>
                </a:extLst>
              </p:cNvPr>
              <p:cNvSpPr/>
              <p:nvPr/>
            </p:nvSpPr>
            <p:spPr bwMode="auto">
              <a:xfrm>
                <a:off x="1173850" y="2444123"/>
                <a:ext cx="290399" cy="21046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535" name="Straight Connector 534">
              <a:extLst>
                <a:ext uri="{FF2B5EF4-FFF2-40B4-BE49-F238E27FC236}">
                  <a16:creationId xmlns:a16="http://schemas.microsoft.com/office/drawing/2014/main" id="{C5F1B8E3-C803-450D-BC96-1F4D4A20513D}"/>
                </a:ext>
              </a:extLst>
            </p:cNvPr>
            <p:cNvCxnSpPr>
              <a:cxnSpLocks/>
            </p:cNvCxnSpPr>
            <p:nvPr/>
          </p:nvCxnSpPr>
          <p:spPr>
            <a:xfrm>
              <a:off x="4438397" y="3388247"/>
              <a:ext cx="2935" cy="97151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41" name="Rectangle 540">
            <a:extLst>
              <a:ext uri="{FF2B5EF4-FFF2-40B4-BE49-F238E27FC236}">
                <a16:creationId xmlns:a16="http://schemas.microsoft.com/office/drawing/2014/main" id="{0597DFBE-1AD8-471D-B354-0301B3E94D8E}"/>
              </a:ext>
            </a:extLst>
          </p:cNvPr>
          <p:cNvSpPr/>
          <p:nvPr/>
        </p:nvSpPr>
        <p:spPr bwMode="auto">
          <a:xfrm>
            <a:off x="7281759"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2" name="Rectangle 541">
            <a:extLst>
              <a:ext uri="{FF2B5EF4-FFF2-40B4-BE49-F238E27FC236}">
                <a16:creationId xmlns:a16="http://schemas.microsoft.com/office/drawing/2014/main" id="{21D64CB2-6E08-4F67-A29E-5B4CA85CB2A4}"/>
              </a:ext>
            </a:extLst>
          </p:cNvPr>
          <p:cNvSpPr/>
          <p:nvPr/>
        </p:nvSpPr>
        <p:spPr bwMode="auto">
          <a:xfrm>
            <a:off x="7816826"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3" name="Rectangle 542">
            <a:extLst>
              <a:ext uri="{FF2B5EF4-FFF2-40B4-BE49-F238E27FC236}">
                <a16:creationId xmlns:a16="http://schemas.microsoft.com/office/drawing/2014/main" id="{E141DED6-1D7C-4394-AC32-2E6F1F51197F}"/>
              </a:ext>
            </a:extLst>
          </p:cNvPr>
          <p:cNvSpPr/>
          <p:nvPr/>
        </p:nvSpPr>
        <p:spPr bwMode="auto">
          <a:xfrm>
            <a:off x="6753013"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4" name="Rectangle 543">
            <a:extLst>
              <a:ext uri="{FF2B5EF4-FFF2-40B4-BE49-F238E27FC236}">
                <a16:creationId xmlns:a16="http://schemas.microsoft.com/office/drawing/2014/main" id="{B4D9EDBF-AFE2-4579-BE9B-07A0DD25450D}"/>
              </a:ext>
            </a:extLst>
          </p:cNvPr>
          <p:cNvSpPr/>
          <p:nvPr/>
        </p:nvSpPr>
        <p:spPr bwMode="auto">
          <a:xfrm>
            <a:off x="7288080"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548" name="Picture 547">
            <a:extLst>
              <a:ext uri="{FF2B5EF4-FFF2-40B4-BE49-F238E27FC236}">
                <a16:creationId xmlns:a16="http://schemas.microsoft.com/office/drawing/2014/main" id="{1FD5AFCD-0F16-4C32-BC98-AD408B560B68}"/>
              </a:ext>
            </a:extLst>
          </p:cNvPr>
          <p:cNvPicPr>
            <a:picLocks noChangeAspect="1"/>
          </p:cNvPicPr>
          <p:nvPr/>
        </p:nvPicPr>
        <p:blipFill rotWithShape="1">
          <a:blip r:embed="rId3">
            <a:lum bright="70000" contrast="-70000"/>
          </a:blip>
          <a:srcRect l="29939" t="12869" b="5805"/>
          <a:stretch/>
        </p:blipFill>
        <p:spPr>
          <a:xfrm>
            <a:off x="2613617" y="5095985"/>
            <a:ext cx="2403013" cy="1241242"/>
          </a:xfrm>
          <a:prstGeom prst="rect">
            <a:avLst/>
          </a:prstGeom>
        </p:spPr>
      </p:pic>
      <p:sp>
        <p:nvSpPr>
          <p:cNvPr id="549" name="Title 1">
            <a:extLst>
              <a:ext uri="{FF2B5EF4-FFF2-40B4-BE49-F238E27FC236}">
                <a16:creationId xmlns:a16="http://schemas.microsoft.com/office/drawing/2014/main" id="{7932D018-B5AF-49F6-945F-C4784440A8EE}"/>
              </a:ext>
            </a:extLst>
          </p:cNvPr>
          <p:cNvSpPr txBox="1">
            <a:spLocks/>
          </p:cNvSpPr>
          <p:nvPr/>
        </p:nvSpPr>
        <p:spPr>
          <a:xfrm>
            <a:off x="4427795" y="5481255"/>
            <a:ext cx="3336411" cy="486532"/>
          </a:xfrm>
          <a:prstGeom prst="rect">
            <a:avLst/>
          </a:prstGeom>
        </p:spPr>
        <p:txBody>
          <a:bodyPr vert="horz" wrap="square" lIns="146284" tIns="91427" rIns="146284" bIns="91427" rtlCol="0" anchor="t">
            <a:noAutofit/>
          </a:bodyPr>
          <a:lstStyle>
            <a:lvl1pPr marL="0" algn="l" defTabSz="896218" rtl="0" eaLnBrk="1" latinLnBrk="0" hangingPunct="1">
              <a:lnSpc>
                <a:spcPct val="90000"/>
              </a:lnSpc>
              <a:spcBef>
                <a:spcPct val="0"/>
              </a:spcBef>
              <a:buNone/>
              <a:defRPr lang="en-US" sz="3921" b="0" i="0" u="none" kern="1200" cap="none" spc="-147" baseline="0" dirty="0">
                <a:ln w="3175">
                  <a:noFill/>
                </a:ln>
                <a:solidFill>
                  <a:schemeClr val="accent5">
                    <a:lumMod val="50000"/>
                  </a:schemeClr>
                </a:solidFill>
                <a:effectLst/>
                <a:latin typeface="Segoe UI Semibold" charset="0"/>
                <a:ea typeface="Segoe UI Semibold" charset="0"/>
                <a:cs typeface="Segoe UI Semibold" charset="0"/>
              </a:defRPr>
            </a:lvl1pPr>
          </a:lstStyle>
          <a:p>
            <a:pPr marL="0" marR="0" lvl="0" indent="0" algn="l" defTabSz="896218" rtl="0" eaLnBrk="1" fontAlgn="auto" latinLnBrk="0" hangingPunct="1">
              <a:lnSpc>
                <a:spcPct val="90000"/>
              </a:lnSpc>
              <a:spcBef>
                <a:spcPct val="0"/>
              </a:spcBef>
              <a:spcAft>
                <a:spcPts val="0"/>
              </a:spcAft>
              <a:buClrTx/>
              <a:buSzTx/>
              <a:buFontTx/>
              <a:buNone/>
              <a:tabLst/>
              <a:defRPr/>
            </a:pPr>
            <a:r>
              <a:rPr kumimoji="0" lang="en-US" sz="3200" b="0" i="0" u="none" strike="noStrike" kern="0" cap="none" spc="-50" normalizeH="0" baseline="0" noProof="0" dirty="0">
                <a:ln w="3175">
                  <a:noFill/>
                </a:ln>
                <a:solidFill>
                  <a:srgbClr val="FF0000"/>
                </a:solidFill>
                <a:effectLst/>
                <a:uLnTx/>
                <a:uFillTx/>
                <a:latin typeface="Segoe UI Semibold" panose="020B0702040204020203" pitchFamily="34" charset="0"/>
                <a:cs typeface="Segoe UI Semibold" panose="020B0702040204020203" pitchFamily="34" charset="0"/>
              </a:rPr>
              <a:t>Microsoft </a:t>
            </a:r>
            <a:r>
              <a:rPr kumimoji="0" lang="en-US" sz="3200" b="0" i="0" u="none" strike="noStrike" kern="0" cap="none" spc="-50" normalizeH="0" baseline="0" noProof="0" dirty="0">
                <a:ln>
                  <a:noFill/>
                </a:ln>
                <a:solidFill>
                  <a:srgbClr val="FF0000"/>
                </a:solidFill>
                <a:effectLst/>
                <a:uLnTx/>
                <a:uFillTx/>
                <a:latin typeface="Segoe UI Semibold" panose="020B0702040204020203" pitchFamily="34" charset="0"/>
                <a:cs typeface="Segoe UI Semibold" panose="020B0702040204020203" pitchFamily="34" charset="0"/>
              </a:rPr>
              <a:t>Graph</a:t>
            </a:r>
            <a:endParaRPr kumimoji="0" lang="en-US" sz="3200" b="0" i="0" u="none" strike="noStrike" kern="1200" cap="none" spc="-147" normalizeH="0" baseline="0" noProof="0" dirty="0">
              <a:ln w="3175">
                <a:noFill/>
              </a:ln>
              <a:solidFill>
                <a:srgbClr val="FF0000"/>
              </a:solidFill>
              <a:effectLst/>
              <a:uLnTx/>
              <a:uFillTx/>
            </a:endParaRPr>
          </a:p>
        </p:txBody>
      </p:sp>
      <p:sp>
        <p:nvSpPr>
          <p:cNvPr id="550" name="Oval 21">
            <a:extLst>
              <a:ext uri="{FF2B5EF4-FFF2-40B4-BE49-F238E27FC236}">
                <a16:creationId xmlns:a16="http://schemas.microsoft.com/office/drawing/2014/main" id="{A8A8D9A8-439E-41EF-A5F9-A0510045FD5B}"/>
              </a:ext>
            </a:extLst>
          </p:cNvPr>
          <p:cNvSpPr>
            <a:spLocks noChangeArrowheads="1"/>
          </p:cNvSpPr>
          <p:nvPr/>
        </p:nvSpPr>
        <p:spPr bwMode="auto">
          <a:xfrm>
            <a:off x="8342789" y="3343833"/>
            <a:ext cx="43530" cy="4341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cxnSp>
        <p:nvCxnSpPr>
          <p:cNvPr id="551" name="Straight Connector 550">
            <a:extLst>
              <a:ext uri="{FF2B5EF4-FFF2-40B4-BE49-F238E27FC236}">
                <a16:creationId xmlns:a16="http://schemas.microsoft.com/office/drawing/2014/main" id="{4149A83A-69FA-4262-870F-85A63C274DAF}"/>
              </a:ext>
            </a:extLst>
          </p:cNvPr>
          <p:cNvCxnSpPr/>
          <p:nvPr/>
        </p:nvCxnSpPr>
        <p:spPr>
          <a:xfrm>
            <a:off x="7087904" y="4291900"/>
            <a:ext cx="123941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45" name="Group 544">
            <a:extLst>
              <a:ext uri="{FF2B5EF4-FFF2-40B4-BE49-F238E27FC236}">
                <a16:creationId xmlns:a16="http://schemas.microsoft.com/office/drawing/2014/main" id="{E59D298E-965D-4FDA-A5BA-D763AC140196}"/>
              </a:ext>
            </a:extLst>
          </p:cNvPr>
          <p:cNvGrpSpPr/>
          <p:nvPr/>
        </p:nvGrpSpPr>
        <p:grpSpPr>
          <a:xfrm rot="10800000" flipH="1">
            <a:off x="3563058" y="4859293"/>
            <a:ext cx="534291" cy="648525"/>
            <a:chOff x="9158285" y="3056784"/>
            <a:chExt cx="606272" cy="735896"/>
          </a:xfrm>
        </p:grpSpPr>
        <p:sp>
          <p:nvSpPr>
            <p:cNvPr id="546" name="Freeform 168">
              <a:extLst>
                <a:ext uri="{FF2B5EF4-FFF2-40B4-BE49-F238E27FC236}">
                  <a16:creationId xmlns:a16="http://schemas.microsoft.com/office/drawing/2014/main" id="{3F40CC9E-F4F4-47DB-95D4-42B300C12BAC}"/>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547" name="Freeform 167">
              <a:extLst>
                <a:ext uri="{FF2B5EF4-FFF2-40B4-BE49-F238E27FC236}">
                  <a16:creationId xmlns:a16="http://schemas.microsoft.com/office/drawing/2014/main" id="{8C4E4AEC-2103-44A5-81AA-45AB70D71754}"/>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grpSp>
        <p:nvGrpSpPr>
          <p:cNvPr id="393" name="Group 392">
            <a:extLst>
              <a:ext uri="{FF2B5EF4-FFF2-40B4-BE49-F238E27FC236}">
                <a16:creationId xmlns:a16="http://schemas.microsoft.com/office/drawing/2014/main" id="{5D3B1263-BC7E-42EA-8D5E-215DCFD59177}"/>
              </a:ext>
            </a:extLst>
          </p:cNvPr>
          <p:cNvGrpSpPr/>
          <p:nvPr/>
        </p:nvGrpSpPr>
        <p:grpSpPr>
          <a:xfrm rot="10800000">
            <a:off x="8907580" y="4847833"/>
            <a:ext cx="534291" cy="648525"/>
            <a:chOff x="9158285" y="3056784"/>
            <a:chExt cx="606272" cy="735896"/>
          </a:xfrm>
        </p:grpSpPr>
        <p:sp>
          <p:nvSpPr>
            <p:cNvPr id="394" name="Freeform 168">
              <a:extLst>
                <a:ext uri="{FF2B5EF4-FFF2-40B4-BE49-F238E27FC236}">
                  <a16:creationId xmlns:a16="http://schemas.microsoft.com/office/drawing/2014/main" id="{ACE31FFE-04EC-4E76-8843-B59E6EF8C86B}"/>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395" name="Freeform 167">
              <a:extLst>
                <a:ext uri="{FF2B5EF4-FFF2-40B4-BE49-F238E27FC236}">
                  <a16:creationId xmlns:a16="http://schemas.microsoft.com/office/drawing/2014/main" id="{9CAA38B9-747A-4193-92AC-269228926886}"/>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30071699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1642" y="103142"/>
            <a:ext cx="11533187" cy="820738"/>
          </a:xfrm>
        </p:spPr>
        <p:txBody>
          <a:bodyPr/>
          <a:lstStyle/>
          <a:p>
            <a:r>
              <a:rPr lang="en-US" dirty="0"/>
              <a:t>Get Change notifications delivered through Azure Event Hubs</a:t>
            </a:r>
          </a:p>
        </p:txBody>
      </p:sp>
      <p:sp>
        <p:nvSpPr>
          <p:cNvPr id="3" name="Text Placeholder 2"/>
          <p:cNvSpPr>
            <a:spLocks noGrp="1"/>
          </p:cNvSpPr>
          <p:nvPr>
            <p:ph type="body" sz="quarter" idx="10"/>
          </p:nvPr>
        </p:nvSpPr>
        <p:spPr>
          <a:xfrm>
            <a:off x="451643" y="783294"/>
            <a:ext cx="11533187" cy="6108089"/>
          </a:xfrm>
        </p:spPr>
        <p:txBody>
          <a:bodyPr/>
          <a:lstStyle/>
          <a:p>
            <a:r>
              <a:rPr lang="en-US" sz="2400" dirty="0"/>
              <a:t>Allows  Change notifications to be delivered through azure event hubs.</a:t>
            </a:r>
          </a:p>
          <a:p>
            <a:endParaRPr lang="en-US" sz="2400" dirty="0"/>
          </a:p>
          <a:p>
            <a:r>
              <a:rPr lang="en-US" sz="2400" dirty="0"/>
              <a:t>Available for Azure Active Directory (AAD), Exchange, OneDrive, Share Point, Security Graph, Teams Conversations, IC3 platform i.e., Teams meeting, Teams shifts, Teams Presence status, Microsoft outlook TODO, Universal Print</a:t>
            </a:r>
          </a:p>
          <a:p>
            <a:endParaRPr lang="en-US" sz="2400" dirty="0"/>
          </a:p>
          <a:p>
            <a:r>
              <a:rPr lang="en-US" sz="2400" dirty="0"/>
              <a:t>Subscribe to a specific resource e.g., Users. </a:t>
            </a:r>
          </a:p>
          <a:p>
            <a:endParaRPr lang="en-US" sz="2400" dirty="0"/>
          </a:p>
          <a:p>
            <a:r>
              <a:rPr lang="en-US" sz="2400" dirty="0"/>
              <a:t>The </a:t>
            </a:r>
            <a:r>
              <a:rPr lang="en-US" sz="2400" dirty="0" err="1"/>
              <a:t>notificationUrl</a:t>
            </a:r>
            <a:r>
              <a:rPr lang="en-US" sz="2400" dirty="0"/>
              <a:t> field is the event hub connection string exposed through the Azure Key vaults</a:t>
            </a:r>
          </a:p>
          <a:p>
            <a:endParaRPr lang="en-US" sz="2400" i="1" dirty="0"/>
          </a:p>
          <a:p>
            <a:r>
              <a:rPr lang="en-US" sz="2400" dirty="0"/>
              <a:t>All notifications are sent to the Event hub specified by the </a:t>
            </a:r>
            <a:r>
              <a:rPr lang="en-US" sz="2400" dirty="0" err="1"/>
              <a:t>notificationUrl</a:t>
            </a:r>
            <a:r>
              <a:rPr lang="en-US" sz="2400" dirty="0"/>
              <a:t> field when creating the subscription</a:t>
            </a:r>
          </a:p>
          <a:p>
            <a:endParaRPr lang="en-US" sz="2400" dirty="0"/>
          </a:p>
          <a:p>
            <a:r>
              <a:rPr lang="en-US" sz="2400" dirty="0"/>
              <a:t>Renew subscriptions for notifications as needed</a:t>
            </a:r>
          </a:p>
          <a:p>
            <a:endParaRPr lang="en-US" sz="2400" dirty="0"/>
          </a:p>
          <a:p>
            <a:r>
              <a:rPr lang="en-US" sz="2400" dirty="0"/>
              <a:t>Create an Azure Event hub listener connected to the event hub you subscribed to.</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10075787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10" end="10"/>
                                            </p:txEl>
                                          </p:spTgt>
                                        </p:tgtEl>
                                        <p:attrNameLst>
                                          <p:attrName>style.visibility</p:attrName>
                                        </p:attrNameLst>
                                      </p:cBhvr>
                                      <p:to>
                                        <p:strVal val="visible"/>
                                      </p:to>
                                    </p:set>
                                    <p:animEffect transition="in" filter="fade">
                                      <p:cBhvr>
                                        <p:cTn id="32" dur="500"/>
                                        <p:tgtEl>
                                          <p:spTgt spid="3">
                                            <p:txEl>
                                              <p:pRg st="10" end="1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animEffect transition="in" filter="fade">
                                      <p:cBhvr>
                                        <p:cTn id="37"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notification scenarios</a:t>
            </a:r>
          </a:p>
        </p:txBody>
      </p:sp>
      <p:sp>
        <p:nvSpPr>
          <p:cNvPr id="3" name="Text Placeholder 2"/>
          <p:cNvSpPr>
            <a:spLocks noGrp="1"/>
          </p:cNvSpPr>
          <p:nvPr>
            <p:ph type="body" sz="quarter" idx="10"/>
          </p:nvPr>
        </p:nvSpPr>
        <p:spPr>
          <a:xfrm>
            <a:off x="465138" y="1919804"/>
            <a:ext cx="11533187" cy="2215991"/>
          </a:xfrm>
        </p:spPr>
        <p:txBody>
          <a:bodyPr/>
          <a:lstStyle/>
          <a:p>
            <a:r>
              <a:rPr lang="en-US" sz="2400" dirty="0"/>
              <a:t>Translate an email when it arrives</a:t>
            </a:r>
          </a:p>
          <a:p>
            <a:endParaRPr lang="en-US" sz="2400" dirty="0"/>
          </a:p>
          <a:p>
            <a:r>
              <a:rPr lang="en-US" sz="2400" dirty="0"/>
              <a:t>Start a Flow when a document is X many months old</a:t>
            </a:r>
          </a:p>
          <a:p>
            <a:endParaRPr lang="en-US" sz="2400" dirty="0"/>
          </a:p>
          <a:p>
            <a:r>
              <a:rPr lang="en-US" sz="2400" dirty="0"/>
              <a:t>Create new user accounts in your application when a users joins an organization</a:t>
            </a:r>
          </a:p>
          <a:p>
            <a:endParaRPr lang="en-US" sz="2400" dirty="0"/>
          </a:p>
        </p:txBody>
      </p:sp>
    </p:spTree>
    <p:extLst>
      <p:ext uri="{BB962C8B-B14F-4D97-AF65-F5344CB8AC3E}">
        <p14:creationId xmlns:p14="http://schemas.microsoft.com/office/powerpoint/2010/main" val="36306327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479830-2580-E440-8AA2-BD45D849DC87}"/>
              </a:ext>
            </a:extLst>
          </p:cNvPr>
          <p:cNvSpPr>
            <a:spLocks noGrp="1"/>
          </p:cNvSpPr>
          <p:nvPr>
            <p:ph type="title"/>
          </p:nvPr>
        </p:nvSpPr>
        <p:spPr/>
        <p:txBody>
          <a:bodyPr/>
          <a:lstStyle/>
          <a:p>
            <a:r>
              <a:rPr lang="en-US" dirty="0"/>
              <a:t>Get notified through azure event hub when user data changes</a:t>
            </a:r>
          </a:p>
        </p:txBody>
      </p:sp>
      <p:sp>
        <p:nvSpPr>
          <p:cNvPr id="4" name="Text Placeholder 3">
            <a:extLst>
              <a:ext uri="{FF2B5EF4-FFF2-40B4-BE49-F238E27FC236}">
                <a16:creationId xmlns:a16="http://schemas.microsoft.com/office/drawing/2014/main" id="{993800CA-C5B3-EC45-822A-08CA5D3E8684}"/>
              </a:ext>
            </a:extLst>
          </p:cNvPr>
          <p:cNvSpPr>
            <a:spLocks noGrp="1"/>
          </p:cNvSpPr>
          <p:nvPr>
            <p:ph type="body" sz="quarter" idx="11"/>
          </p:nvPr>
        </p:nvSpPr>
        <p:spPr>
          <a:xfrm>
            <a:off x="465138" y="5026024"/>
            <a:ext cx="3690937" cy="213776"/>
          </a:xfrm>
        </p:spPr>
        <p:txBody>
          <a:bodyPr/>
          <a:lstStyle/>
          <a:p>
            <a:r>
              <a:rPr lang="en-US" dirty="0">
                <a:latin typeface="+mj-lt"/>
              </a:rPr>
              <a:t>Create the Azure Event hub</a:t>
            </a:r>
          </a:p>
        </p:txBody>
      </p:sp>
      <p:sp>
        <p:nvSpPr>
          <p:cNvPr id="5" name="Text Placeholder 4">
            <a:extLst>
              <a:ext uri="{FF2B5EF4-FFF2-40B4-BE49-F238E27FC236}">
                <a16:creationId xmlns:a16="http://schemas.microsoft.com/office/drawing/2014/main" id="{9D57C394-9BD5-6244-B8B1-DD2B7D5A52FB}"/>
              </a:ext>
            </a:extLst>
          </p:cNvPr>
          <p:cNvSpPr>
            <a:spLocks noGrp="1"/>
          </p:cNvSpPr>
          <p:nvPr>
            <p:ph type="body" sz="quarter" idx="12"/>
          </p:nvPr>
        </p:nvSpPr>
        <p:spPr>
          <a:xfrm>
            <a:off x="4386263" y="5026024"/>
            <a:ext cx="3690937" cy="790858"/>
          </a:xfrm>
        </p:spPr>
        <p:txBody>
          <a:bodyPr/>
          <a:lstStyle/>
          <a:p>
            <a:r>
              <a:rPr lang="en-US" dirty="0"/>
              <a:t>Subscribe for notifications</a:t>
            </a:r>
          </a:p>
        </p:txBody>
      </p:sp>
      <p:sp>
        <p:nvSpPr>
          <p:cNvPr id="6" name="Text Placeholder 5">
            <a:extLst>
              <a:ext uri="{FF2B5EF4-FFF2-40B4-BE49-F238E27FC236}">
                <a16:creationId xmlns:a16="http://schemas.microsoft.com/office/drawing/2014/main" id="{3F2640DC-DF22-4B41-8293-820C7A18D4C9}"/>
              </a:ext>
            </a:extLst>
          </p:cNvPr>
          <p:cNvSpPr>
            <a:spLocks noGrp="1"/>
          </p:cNvSpPr>
          <p:nvPr>
            <p:ph type="body" sz="quarter" idx="13"/>
          </p:nvPr>
        </p:nvSpPr>
        <p:spPr>
          <a:xfrm>
            <a:off x="8307388" y="5026024"/>
            <a:ext cx="3690937" cy="790858"/>
          </a:xfrm>
        </p:spPr>
        <p:txBody>
          <a:bodyPr/>
          <a:lstStyle/>
          <a:p>
            <a:r>
              <a:rPr lang="en-US" dirty="0"/>
              <a:t>Receive notifications</a:t>
            </a:r>
          </a:p>
        </p:txBody>
      </p:sp>
      <p:pic>
        <p:nvPicPr>
          <p:cNvPr id="17" name="Picture Placeholder 16">
            <a:extLst>
              <a:ext uri="{FF2B5EF4-FFF2-40B4-BE49-F238E27FC236}">
                <a16:creationId xmlns:a16="http://schemas.microsoft.com/office/drawing/2014/main" id="{55188065-3B0A-454F-A111-856CD73B129A}"/>
              </a:ext>
            </a:extLst>
          </p:cNvPr>
          <p:cNvPicPr>
            <a:picLocks noGrp="1" noChangeAspect="1"/>
          </p:cNvPicPr>
          <p:nvPr>
            <p:ph type="pic" sz="quarter" idx="15"/>
          </p:nvPr>
        </p:nvPicPr>
        <p:blipFill>
          <a:blip r:embed="rId3"/>
          <a:srcRect l="13748" r="13748"/>
          <a:stretch>
            <a:fillRect/>
          </a:stretch>
        </p:blipFill>
        <p:spPr>
          <a:prstGeom prst="rect">
            <a:avLst/>
          </a:prstGeom>
        </p:spPr>
      </p:pic>
      <p:pic>
        <p:nvPicPr>
          <p:cNvPr id="18" name="Picture 17">
            <a:extLst>
              <a:ext uri="{FF2B5EF4-FFF2-40B4-BE49-F238E27FC236}">
                <a16:creationId xmlns:a16="http://schemas.microsoft.com/office/drawing/2014/main" id="{2387C695-D7EF-4E30-9DC1-20685B2FA499}"/>
              </a:ext>
            </a:extLst>
          </p:cNvPr>
          <p:cNvPicPr>
            <a:picLocks noChangeAspect="1"/>
          </p:cNvPicPr>
          <p:nvPr/>
        </p:nvPicPr>
        <p:blipFill>
          <a:blip r:embed="rId4"/>
          <a:stretch>
            <a:fillRect/>
          </a:stretch>
        </p:blipFill>
        <p:spPr>
          <a:xfrm>
            <a:off x="8368689" y="2193107"/>
            <a:ext cx="3602648" cy="2629718"/>
          </a:xfrm>
          <a:prstGeom prst="rect">
            <a:avLst/>
          </a:prstGeom>
        </p:spPr>
      </p:pic>
      <p:pic>
        <p:nvPicPr>
          <p:cNvPr id="9" name="Picture 8">
            <a:extLst>
              <a:ext uri="{FF2B5EF4-FFF2-40B4-BE49-F238E27FC236}">
                <a16:creationId xmlns:a16="http://schemas.microsoft.com/office/drawing/2014/main" id="{B53CAA51-D813-4699-ADF9-E6A31A5FCBFD}"/>
              </a:ext>
            </a:extLst>
          </p:cNvPr>
          <p:cNvPicPr>
            <a:picLocks noChangeAspect="1"/>
          </p:cNvPicPr>
          <p:nvPr/>
        </p:nvPicPr>
        <p:blipFill>
          <a:blip r:embed="rId5"/>
          <a:stretch>
            <a:fillRect/>
          </a:stretch>
        </p:blipFill>
        <p:spPr>
          <a:xfrm>
            <a:off x="230189" y="2193107"/>
            <a:ext cx="3837598" cy="2654300"/>
          </a:xfrm>
          <a:prstGeom prst="rect">
            <a:avLst/>
          </a:prstGeom>
        </p:spPr>
      </p:pic>
    </p:spTree>
    <p:extLst>
      <p:ext uri="{BB962C8B-B14F-4D97-AF65-F5344CB8AC3E}">
        <p14:creationId xmlns:p14="http://schemas.microsoft.com/office/powerpoint/2010/main" val="240702202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a:t>
            </a:r>
          </a:p>
        </p:txBody>
      </p:sp>
    </p:spTree>
    <p:extLst>
      <p:ext uri="{BB962C8B-B14F-4D97-AF65-F5344CB8AC3E}">
        <p14:creationId xmlns:p14="http://schemas.microsoft.com/office/powerpoint/2010/main" val="291358038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athena xmlns="http://schemas.microsoft.com/edu/athena" version="0.1.3396.0">
  <ink scale="0.5713244">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ink>
</athena>
</file>

<file path=customXml/itemProps1.xml><?xml version="1.0" encoding="utf-8"?>
<ds:datastoreItem xmlns:ds="http://schemas.openxmlformats.org/officeDocument/2006/customXml" ds:itemID="{AB748CBD-0949-444B-9600-75CD9A8FAB3E}">
  <ds:schemaRefs>
    <ds:schemaRef ds:uri="http://schemas.microsoft.com/edu/athena"/>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1605</Words>
  <Application>Microsoft Office PowerPoint</Application>
  <PresentationFormat>Custom</PresentationFormat>
  <Paragraphs>115</Paragraphs>
  <Slides>8</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Segoe UI</vt:lpstr>
      <vt:lpstr>Segoe UI Light</vt:lpstr>
      <vt:lpstr>Segoe UI Semibold</vt:lpstr>
      <vt:lpstr>Wingdings</vt:lpstr>
      <vt:lpstr>Office 365 PPT Template - 2017</vt:lpstr>
      <vt:lpstr>Get Change Notifications Through Azure Event Hubs</vt:lpstr>
      <vt:lpstr>Microsoft 365 Platform</vt:lpstr>
      <vt:lpstr>Get Change notifications delivered through Azure Event Hubs</vt:lpstr>
      <vt:lpstr>Example notification scenarios</vt:lpstr>
      <vt:lpstr>Get notified through azure event hub when user data changes</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2021-03-02T11:43:29Z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etDate">
    <vt:lpwstr>2021-03-01T16:00:06Z</vt:lpwstr>
  </property>
  <property fmtid="{D5CDD505-2E9C-101B-9397-08002B2CF9AE}" pid="4" name="MSIP_Label_f42aa342-8706-4288-bd11-ebb85995028c_Method">
    <vt:lpwstr>Standard</vt:lpwstr>
  </property>
  <property fmtid="{D5CDD505-2E9C-101B-9397-08002B2CF9AE}" pid="5" name="MSIP_Label_f42aa342-8706-4288-bd11-ebb85995028c_Name">
    <vt:lpwstr>Internal</vt:lpwstr>
  </property>
  <property fmtid="{D5CDD505-2E9C-101B-9397-08002B2CF9AE}" pid="6" name="MSIP_Label_f42aa342-8706-4288-bd11-ebb85995028c_SiteId">
    <vt:lpwstr>72f988bf-86f1-41af-91ab-2d7cd011db47</vt:lpwstr>
  </property>
  <property fmtid="{D5CDD505-2E9C-101B-9397-08002B2CF9AE}" pid="7" name="MSIP_Label_f42aa342-8706-4288-bd11-ebb85995028c_ActionId">
    <vt:lpwstr>88672280-4abb-4403-8f35-c168874faa41</vt:lpwstr>
  </property>
  <property fmtid="{D5CDD505-2E9C-101B-9397-08002B2CF9AE}" pid="8" name="MSIP_Label_f42aa342-8706-4288-bd11-ebb85995028c_ContentBits">
    <vt:lpwstr>0</vt:lpwstr>
  </property>
</Properties>
</file>

<file path=docProps/thumbnail.jpeg>
</file>